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692" r:id="rId6"/>
  </p:sldMasterIdLst>
  <p:notesMasterIdLst>
    <p:notesMasterId r:id="rId27"/>
  </p:notesMasterIdLst>
  <p:sldIdLst>
    <p:sldId id="262" r:id="rId7"/>
    <p:sldId id="643" r:id="rId8"/>
    <p:sldId id="258" r:id="rId9"/>
    <p:sldId id="886" r:id="rId10"/>
    <p:sldId id="888" r:id="rId11"/>
    <p:sldId id="890" r:id="rId12"/>
    <p:sldId id="2147308765" r:id="rId13"/>
    <p:sldId id="1028" r:id="rId14"/>
    <p:sldId id="1188" r:id="rId15"/>
    <p:sldId id="1070" r:id="rId16"/>
    <p:sldId id="1073" r:id="rId17"/>
    <p:sldId id="394" r:id="rId18"/>
    <p:sldId id="294" r:id="rId19"/>
    <p:sldId id="883" r:id="rId20"/>
    <p:sldId id="642" r:id="rId21"/>
    <p:sldId id="1098" r:id="rId22"/>
    <p:sldId id="288" r:id="rId23"/>
    <p:sldId id="884" r:id="rId24"/>
    <p:sldId id="1060" r:id="rId25"/>
    <p:sldId id="8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77094AB3-A0D2-D24C-BA93-0B92AF7C77DC}">
          <p14:sldIdLst>
            <p14:sldId id="262"/>
            <p14:sldId id="643"/>
            <p14:sldId id="258"/>
            <p14:sldId id="886"/>
            <p14:sldId id="888"/>
            <p14:sldId id="890"/>
            <p14:sldId id="2147308765"/>
            <p14:sldId id="1028"/>
            <p14:sldId id="1188"/>
            <p14:sldId id="1070"/>
            <p14:sldId id="1073"/>
            <p14:sldId id="394"/>
            <p14:sldId id="294"/>
            <p14:sldId id="883"/>
            <p14:sldId id="642"/>
            <p14:sldId id="1098"/>
            <p14:sldId id="288"/>
            <p14:sldId id="884"/>
            <p14:sldId id="1060"/>
            <p14:sldId id="887"/>
          </p14:sldIdLst>
        </p14:section>
        <p14:section name="Elements" id="{46D7EDD7-B6A6-A44F-9128-F22DD849438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Kennedy" initials="CK" lastIdx="1" clrIdx="0">
    <p:extLst>
      <p:ext uri="{19B8F6BF-5375-455C-9EA6-DF929625EA0E}">
        <p15:presenceInfo xmlns:p15="http://schemas.microsoft.com/office/powerpoint/2012/main" userId="Catherine Kenne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2" autoAdjust="0"/>
  </p:normalViewPr>
  <p:slideViewPr>
    <p:cSldViewPr snapToGrid="0">
      <p:cViewPr varScale="1">
        <p:scale>
          <a:sx n="97" d="100"/>
          <a:sy n="97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3248-3A7C-7946-91E2-DEF8C3063412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EE30-383F-B54D-AA5D-458ED4803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4EE30-383F-B54D-AA5D-458ED4803D5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26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Success is a result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 value added upsell for existing and new business PaperCut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Can be added into upcoming PaperCut M&amp;S renewals to increase order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Additional differentiator for new business sales of PaperCut</a:t>
            </a:r>
          </a:p>
          <a:p>
            <a:endParaRPr lang="en-GB" dirty="0"/>
          </a:p>
          <a:p>
            <a:r>
              <a:rPr lang="en-GB" dirty="0"/>
              <a:t>We know that as people return to the office - volumes are going to change and fluctuate.  Due to this rapid change there is more need for usage to be monitored. </a:t>
            </a:r>
          </a:p>
          <a:p>
            <a:endParaRPr lang="en-GB" dirty="0"/>
          </a:p>
          <a:p>
            <a:r>
              <a:rPr lang="en-GB" dirty="0"/>
              <a:t>Customers will start to demand more from resellers as the market becomes more competitive. And Intuitive can be a solution to this by spotting opportunities to innovate and a spring board to offering process automation solutions.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4EE30-383F-B54D-AA5D-458ED4803D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13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Intuitive can be used to open the conversation with the customer to analyze their data and provide solutions to their issues</a:t>
            </a:r>
          </a:p>
          <a:p>
            <a:endParaRPr lang="en-US" dirty="0"/>
          </a:p>
          <a:p>
            <a:r>
              <a:rPr lang="en-US" dirty="0"/>
              <a:t>Using intuitive we have been able to identify workplace processes which lack efficiency and take time away from staff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EE30-383F-B54D-AA5D-458ED4803D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5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we created a toll to assist in just that</a:t>
            </a:r>
          </a:p>
          <a:p>
            <a:endParaRPr lang="en-US" dirty="0"/>
          </a:p>
          <a:p>
            <a:r>
              <a:rPr lang="en-US" dirty="0"/>
              <a:t>Intuitive is a BI Dashboard add on for PaperCut MF, which enhances Papercut's existing reports. </a:t>
            </a:r>
          </a:p>
          <a:p>
            <a:endParaRPr lang="en-US" dirty="0"/>
          </a:p>
          <a:p>
            <a:r>
              <a:rPr lang="en-US" dirty="0"/>
              <a:t>Intuitive for PaperCut provides a quick live view of your companies printing in just a few simple clicks. </a:t>
            </a:r>
          </a:p>
          <a:p>
            <a:endParaRPr lang="en-US" dirty="0"/>
          </a:p>
          <a:p>
            <a:r>
              <a:rPr lang="en-US" dirty="0"/>
              <a:t>Helps to reduce printing costs by providing a simple view of your printing data. You can use this data to set up rules in PaperCut software, such as a prompt to print in B&amp;W.</a:t>
            </a:r>
          </a:p>
          <a:p>
            <a:endParaRPr lang="en-US" dirty="0"/>
          </a:p>
          <a:p>
            <a:r>
              <a:rPr lang="en-US" dirty="0"/>
              <a:t>Intuitive for PaperCut is a prebuilt solution, which means it takes less than a day to install the basic configuration.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EE30-383F-B54D-AA5D-458ED4803D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5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6 Dashboard views Intuitive provides to the end user we have also created Intuitive DX, an additional tool for you the reseller/partner to use </a:t>
            </a:r>
          </a:p>
          <a:p>
            <a:endParaRPr lang="en-US" dirty="0"/>
          </a:p>
          <a:p>
            <a:r>
              <a:rPr lang="en-US" dirty="0"/>
              <a:t>4 Pre-built dashboards that use existing data to identify pain points with your end customer, identify areas to improve productivity, efficiency and potential savings via digital document processing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EE30-383F-B54D-AA5D-458ED4803D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9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PaperCut and Intuitive go hand in hand, if you are selling PaperCut then use Intuitive as the tool to increase your revenue and achieve a consultive selling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EE30-383F-B54D-AA5D-458ED4803D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Within the world of dashboards, </a:t>
            </a:r>
            <a:r>
              <a:rPr lang="en-GB" dirty="0" err="1"/>
              <a:t>PowerBI</a:t>
            </a:r>
            <a:r>
              <a:rPr lang="en-GB" dirty="0"/>
              <a:t> is arguably the most well known product there is on the market, as it is owned by Microsoft. </a:t>
            </a:r>
          </a:p>
          <a:p>
            <a:r>
              <a:rPr lang="en-GB" dirty="0"/>
              <a:t>When we start to compare the likes of </a:t>
            </a:r>
            <a:r>
              <a:rPr lang="en-GB" dirty="0" err="1"/>
              <a:t>PowerBI</a:t>
            </a:r>
            <a:r>
              <a:rPr lang="en-GB" dirty="0"/>
              <a:t> and Intuitive, we can start to uncover so very noticeable differences. We find that the most clear ones are: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AB90-232E-4918-9550-4B56D9566F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7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Intuitive can be an additional tool to be used in partnership with customers, for example as a QBR or separate meeting</a:t>
            </a:r>
          </a:p>
          <a:p>
            <a:endParaRPr lang="en-US" dirty="0"/>
          </a:p>
          <a:p>
            <a:r>
              <a:rPr lang="en-US" dirty="0"/>
              <a:t>Intuitive DX is a 30-minute install for current Intuitive customers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EE30-383F-B54D-AA5D-458ED4803D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41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*Kieran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EE30-383F-B54D-AA5D-458ED4803D5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8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4EE30-383F-B54D-AA5D-458ED4803D55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0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are not familiar with intuitive, let me tell you what it is…</a:t>
            </a:r>
          </a:p>
          <a:p>
            <a:endParaRPr lang="en-GB" dirty="0"/>
          </a:p>
          <a:p>
            <a:r>
              <a:rPr lang="en-US" dirty="0"/>
              <a:t>Intuitive is a BI Dashboard add-on for PaperCut MF, which enhances Papercut's existing reports. </a:t>
            </a:r>
          </a:p>
          <a:p>
            <a:endParaRPr lang="en-US" dirty="0"/>
          </a:p>
          <a:p>
            <a:r>
              <a:rPr lang="en-US" dirty="0"/>
              <a:t>Intuitive for PaperCut provides a quick live view of your company printing in just a few simple clicks. </a:t>
            </a:r>
          </a:p>
          <a:p>
            <a:endParaRPr lang="en-US" dirty="0"/>
          </a:p>
          <a:p>
            <a:r>
              <a:rPr lang="en-US" dirty="0"/>
              <a:t>Helps to reduce printing costs by providing a simple view of your printing data. You can use this data to set up rules in PaperCut software, such as a prompt to print in B&amp;W.</a:t>
            </a:r>
          </a:p>
          <a:p>
            <a:endParaRPr lang="en-US" dirty="0"/>
          </a:p>
          <a:p>
            <a:r>
              <a:rPr lang="en-US" dirty="0"/>
              <a:t>Intuitive for PaperCut is a prebuilt solution, which means it takes less than a day to install the basic configuration.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EE30-383F-B54D-AA5D-458ED4803D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Intuitive – you may be familiar with this view which includes 6 standard dashboards plus an environmental impact dashboard (following slide)</a:t>
            </a:r>
          </a:p>
          <a:p>
            <a:endParaRPr lang="en-US" dirty="0"/>
          </a:p>
          <a:p>
            <a:r>
              <a:rPr lang="en-US" dirty="0"/>
              <a:t>Intuitive takes the data from environments such as PaperCut and </a:t>
            </a:r>
            <a:r>
              <a:rPr lang="en-US" dirty="0" err="1"/>
              <a:t>SafeQ</a:t>
            </a:r>
            <a:r>
              <a:rPr lang="en-US" dirty="0"/>
              <a:t> and delivers a view to the end user which allows them to easily identify print hotspots and areas of waste in time and resources.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EE30-383F-B54D-AA5D-458ED4803D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3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environmental impact dashboard displays usage over a two-year rolling period and features a link to PaperCut Grows for those customers who want to achieve carbon neutrality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4EE30-383F-B54D-AA5D-458ED4803D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6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By 2024, the average refresh cycle of a typical office workgroup MFP will be extended by 20% versus pre-pandemic time frames. (PaperCut)</a:t>
            </a:r>
          </a:p>
          <a:p>
            <a:endParaRPr lang="en-US" sz="1800" dirty="0"/>
          </a:p>
          <a:p>
            <a:r>
              <a:rPr lang="en-US" sz="1800" dirty="0"/>
              <a:t>Due to Hybrid working we find print volumes down and  longer times between fleet refreshers </a:t>
            </a:r>
          </a:p>
          <a:p>
            <a:endParaRPr lang="en-US" sz="1800" dirty="0"/>
          </a:p>
          <a:p>
            <a:r>
              <a:rPr lang="en-US" sz="1800" dirty="0"/>
              <a:t>Therefore, we need to establish ways to be more than just a print supplier </a:t>
            </a:r>
          </a:p>
          <a:p>
            <a:endParaRPr lang="en-US" sz="1800" dirty="0"/>
          </a:p>
          <a:p>
            <a:r>
              <a:rPr lang="en-US" sz="1800" dirty="0"/>
              <a:t>Using Intuitive you can use the customer’s data to facilitate conversations on workplace processes and where time and resources are consumed </a:t>
            </a:r>
          </a:p>
          <a:p>
            <a:endParaRPr lang="en-US" sz="1800" dirty="0"/>
          </a:p>
          <a:p>
            <a:r>
              <a:rPr lang="en-US" sz="1800" dirty="0"/>
              <a:t>Then bridge the gap between their current portfolio and new products e.g. Umango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DBE04-C4BB-460A-9E63-15F4FE16AE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the market landscape… </a:t>
            </a:r>
          </a:p>
          <a:p>
            <a:endParaRPr lang="en-US" dirty="0"/>
          </a:p>
          <a:p>
            <a:r>
              <a:rPr lang="en-US" dirty="0"/>
              <a:t>Intuitive has had its Largest quarter in the history of the company, largest half year and recently the largest ever order which was 552 devices over 6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DBE04-C4BB-460A-9E63-15F4FE16AE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1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Similarly, KM has had great success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DBE04-C4BB-460A-9E63-15F4FE16AE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8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3-step approach we recommend , and have trialled with several customers is: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 dashboards as part of initial engagement - once installed and presenting data...</a:t>
            </a:r>
            <a:endParaRPr lang="en-US" sz="1800" dirty="0">
              <a:solidFill>
                <a:schemeClr val="bg1"/>
              </a:solidFill>
              <a:latin typeface="Raleway" pitchFamily="2" charset="0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Raleway" pitchFamily="2" charset="0"/>
                <a:cs typeface="Lato Light"/>
              </a:rPr>
              <a:t>Sell consultancy to investigate areas in more detail – this would involve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with the customer to analyse the  data in more depth (don’t forget to include scanning and copying data too)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data in the dashboards to identify other opportunities to innovate and provide solutions for digital transformation. </a:t>
            </a:r>
            <a:r>
              <a:rPr lang="en-US" sz="1800" dirty="0">
                <a:solidFill>
                  <a:schemeClr val="bg1"/>
                </a:solidFill>
                <a:latin typeface="Raleway" pitchFamily="2" charset="0"/>
                <a:cs typeface="Lato Light"/>
              </a:rPr>
              <a:t>e.g. ECM and Process Automation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 dirty="0">
              <a:solidFill>
                <a:schemeClr val="bg1"/>
              </a:solidFill>
              <a:effectLst/>
              <a:latin typeface="Raleway" pitchFamily="2" charset="0"/>
              <a:ea typeface="Calibri" panose="020F0502020204030204" pitchFamily="34" charset="0"/>
              <a:cs typeface="Lato Ligh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Raleway" pitchFamily="2" charset="0"/>
                <a:ea typeface="Calibri" panose="020F0502020204030204" pitchFamily="34" charset="0"/>
                <a:cs typeface="Lato Light"/>
              </a:rPr>
              <a:t>Opens the door to other solution sales such as IVS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4EE30-383F-B54D-AA5D-458ED4803D5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5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AD439-B664-FB45-86AB-C0A287A74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DA893-4F81-F847-A258-B71268D00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1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DB109-572B-C94B-966D-00ED7811C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5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40C1-0CF8-5242-86B8-E23121DE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DC75-909B-D444-B377-555DC3D9AAD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58314" y="2275115"/>
            <a:ext cx="4737686" cy="417377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39ED5-30F5-8843-B00E-5853093D08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50800" y="2275115"/>
            <a:ext cx="4737686" cy="417377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A4E0-6CA5-7740-9AAA-8262CFD0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2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BF3C-31B2-AA42-8CD7-F76DED14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8" y="1210613"/>
            <a:ext cx="10227359" cy="5074277"/>
          </a:xfrm>
          <a:solidFill>
            <a:schemeClr val="accent3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67331-BC8A-0642-8D7F-DABFFE912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7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4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551779-95DF-DB4C-8918-223B7AA9C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108" y="2341418"/>
            <a:ext cx="7947456" cy="3373582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B0F01-8D1B-494E-A745-62A3EB4E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2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AD439-B664-FB45-86AB-C0A287A74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DA893-4F81-F847-A258-B71268D00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1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DB109-572B-C94B-966D-00ED7811C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3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670C3A-7A63-5743-9592-21EE2435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C777E8-AB34-5040-AFE4-36A12A7E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2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7093C7-A0E9-6B44-97D6-D2565F96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343A29-A78F-6F44-864F-93BB54F39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FD71CCB-6AF1-BA4C-9215-EBB9B0A65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3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9670EE-E81C-034E-949A-F0A21A012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1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2EE693-6B80-E04B-9611-4A5B5D6FF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771DE2-0768-474D-BE35-E61040F53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F49B4A-313B-5442-8D5E-807EC8FC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67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A3EA5-9778-6F4A-A91D-C0FB371C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159F836-6D6E-6E4E-BB07-CB1DBABF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5D387-9C6C-604E-97CA-BC42E7799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0712" y="2275114"/>
            <a:ext cx="9928225" cy="412394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9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6" y="2236572"/>
            <a:ext cx="9043164" cy="2072675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6" y="4778256"/>
            <a:ext cx="9043164" cy="1330078"/>
          </a:xfrm>
          <a:solidFill>
            <a:schemeClr val="accent1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11F3E7-AAEF-A94E-97A0-A6B9EDEE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670C3A-7A63-5743-9592-21EE2435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C777E8-AB34-5040-AFE4-36A12A7E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2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7093C7-A0E9-6B44-97D6-D2565F96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7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161" y="2236572"/>
            <a:ext cx="9036289" cy="2072675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161" y="4778256"/>
            <a:ext cx="9036289" cy="1330078"/>
          </a:xfrm>
          <a:solidFill>
            <a:schemeClr val="accent2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7D988-55F4-CD48-854E-A85E4381F9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94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8B302-EB45-D94F-90A3-50D98E840F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161" y="2236572"/>
            <a:ext cx="9036289" cy="2072675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161" y="4785131"/>
            <a:ext cx="9036289" cy="1323203"/>
          </a:xfrm>
          <a:solidFill>
            <a:schemeClr val="accent3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194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104" y="2236572"/>
            <a:ext cx="8987346" cy="2072675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104" y="4778256"/>
            <a:ext cx="8987346" cy="1330078"/>
          </a:xfr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789726-347B-F046-A572-46172C2155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8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40C1-0CF8-5242-86B8-E23121DE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DC75-909B-D444-B377-555DC3D9AAD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58314" y="2275115"/>
            <a:ext cx="4737686" cy="417377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39ED5-30F5-8843-B00E-5853093D08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50800" y="2275115"/>
            <a:ext cx="4737686" cy="417377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A4E0-6CA5-7740-9AAA-8262CFD0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147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BF3C-31B2-AA42-8CD7-F76DED14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8" y="1210613"/>
            <a:ext cx="10227359" cy="5074277"/>
          </a:xfrm>
          <a:solidFill>
            <a:schemeClr val="accent3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67331-BC8A-0642-8D7F-DABFFE912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EB54F-7F67-0C4A-ABF4-E1F866DD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017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551779-95DF-DB4C-8918-223B7AA9C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108" y="2341418"/>
            <a:ext cx="7947456" cy="3373582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B0F01-8D1B-494E-A745-62A3EB4E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3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6699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rgbClr val="336699"/>
                </a:solidFill>
                <a:latin typeface="Arial Narrow" panose="020B0606020202030204" pitchFamily="34" charset="0"/>
              </a:defRPr>
            </a:lvl2pPr>
            <a:lvl3pPr>
              <a:defRPr>
                <a:solidFill>
                  <a:srgbClr val="336699"/>
                </a:solidFill>
                <a:latin typeface="Arial Narrow" panose="020B0606020202030204" pitchFamily="34" charset="0"/>
              </a:defRPr>
            </a:lvl3pPr>
            <a:lvl4pPr>
              <a:defRPr>
                <a:solidFill>
                  <a:srgbClr val="336699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rgbClr val="336699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912A-0913-41C7-96EB-16AE4E86B2B2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AA9D-3987-4723-B4D3-440AB57CB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5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AD439-B664-FB45-86AB-C0A287A74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DA893-4F81-F847-A258-B71268D00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1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DB109-572B-C94B-966D-00ED7811C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15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670C3A-7A63-5743-9592-21EE2435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C777E8-AB34-5040-AFE4-36A12A7E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2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7093C7-A0E9-6B44-97D6-D2565F96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6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343A29-A78F-6F44-864F-93BB54F39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FD71CCB-6AF1-BA4C-9215-EBB9B0A65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3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9670EE-E81C-034E-949A-F0A21A012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8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343A29-A78F-6F44-864F-93BB54F39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FD71CCB-6AF1-BA4C-9215-EBB9B0A65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3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9670EE-E81C-034E-949A-F0A21A012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77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2EE693-6B80-E04B-9611-4A5B5D6FF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771DE2-0768-474D-BE35-E61040F53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F49B4A-313B-5442-8D5E-807EC8FC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8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A3EA5-9778-6F4A-A91D-C0FB371C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159F836-6D6E-6E4E-BB07-CB1DBABF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5D387-9C6C-604E-97CA-BC42E7799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0712" y="2275114"/>
            <a:ext cx="9928225" cy="412394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70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6" y="2236572"/>
            <a:ext cx="9043164" cy="2072675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6" y="4778256"/>
            <a:ext cx="9043164" cy="1330078"/>
          </a:xfrm>
          <a:solidFill>
            <a:schemeClr val="accent1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11F3E7-AAEF-A94E-97A0-A6B9EDEE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55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161" y="2236572"/>
            <a:ext cx="9036289" cy="2072675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161" y="4778256"/>
            <a:ext cx="9036289" cy="1330078"/>
          </a:xfrm>
          <a:solidFill>
            <a:schemeClr val="accent2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7D988-55F4-CD48-854E-A85E4381F9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41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8B302-EB45-D94F-90A3-50D98E840F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161" y="2236572"/>
            <a:ext cx="9036289" cy="2072675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161" y="4785131"/>
            <a:ext cx="9036289" cy="1323203"/>
          </a:xfrm>
          <a:solidFill>
            <a:schemeClr val="accent3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72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104" y="2236572"/>
            <a:ext cx="8987346" cy="2072675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104" y="4778256"/>
            <a:ext cx="8987346" cy="1330078"/>
          </a:xfr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789726-347B-F046-A572-46172C2155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5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40C1-0CF8-5242-86B8-E23121DE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DC75-909B-D444-B377-555DC3D9AAD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58314" y="2275115"/>
            <a:ext cx="4737686" cy="417377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39ED5-30F5-8843-B00E-5853093D08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50800" y="2275115"/>
            <a:ext cx="4737686" cy="417377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A4E0-6CA5-7740-9AAA-8262CFD0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63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BF3C-31B2-AA42-8CD7-F76DED14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8" y="1210613"/>
            <a:ext cx="10227359" cy="5074277"/>
          </a:xfrm>
          <a:solidFill>
            <a:schemeClr val="accent3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67331-BC8A-0642-8D7F-DABFFE912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16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EB54F-7F67-0C4A-ABF4-E1F866DD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1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2EE693-6B80-E04B-9611-4A5B5D6FF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8" y="2236573"/>
            <a:ext cx="7893025" cy="1923144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771DE2-0768-474D-BE35-E61040F53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8" y="4769502"/>
            <a:ext cx="7893026" cy="1402585"/>
          </a:xfr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F49B4A-313B-5442-8D5E-807EC8FC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8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802716-6385-3A4B-B2E5-94E40E7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E5AE0A-539A-8048-A3DC-1F2DCB16F344}"/>
              </a:ext>
            </a:extLst>
          </p:cNvPr>
          <p:cNvSpPr/>
          <p:nvPr userDrawn="1"/>
        </p:nvSpPr>
        <p:spPr>
          <a:xfrm>
            <a:off x="840259" y="185351"/>
            <a:ext cx="4596714" cy="1223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551779-95DF-DB4C-8918-223B7AA9C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108" y="2341418"/>
            <a:ext cx="7947456" cy="3373582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B0F01-8D1B-494E-A745-62A3EB4E9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5398" y="365125"/>
            <a:ext cx="338964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8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0255-C601-454F-AB69-D5E9D103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EF7E-3F6D-4683-8BD5-6EE8E8658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B5F3-3AB2-4C96-A590-76CF4696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AB9-4088-4DAD-A296-971303AD17DC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F894A-4617-4BEB-98AC-9DD37A6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63223-E0BB-4790-A10B-1CF3111A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AE93-1371-4975-A264-19150129D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6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A3EA5-9778-6F4A-A91D-C0FB371C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159F836-6D6E-6E4E-BB07-CB1DBABF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5D387-9C6C-604E-97CA-BC42E7799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0712" y="2275114"/>
            <a:ext cx="9928225" cy="412394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3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6" y="2236572"/>
            <a:ext cx="9043164" cy="2072675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6" y="4778256"/>
            <a:ext cx="9043164" cy="1330078"/>
          </a:xfrm>
          <a:solidFill>
            <a:schemeClr val="accent1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11F3E7-AAEF-A94E-97A0-A6B9EDEE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5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161" y="2236572"/>
            <a:ext cx="9036289" cy="2072675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161" y="4778256"/>
            <a:ext cx="9036289" cy="1330078"/>
          </a:xfrm>
          <a:solidFill>
            <a:schemeClr val="accent2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7D988-55F4-CD48-854E-A85E4381F9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8B302-EB45-D94F-90A3-50D98E840F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161" y="2236572"/>
            <a:ext cx="9036289" cy="2072675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161" y="4785131"/>
            <a:ext cx="9036289" cy="1323203"/>
          </a:xfrm>
          <a:solidFill>
            <a:schemeClr val="accent3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4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32B222-E2B1-BF48-9259-B2375B2CB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9420" y="1647526"/>
            <a:ext cx="13051496" cy="55140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ECFF-8F68-EC4D-BFD6-D98F178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EEF4EC-FD3E-5E4D-AAB1-70B70FE44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104" y="2236572"/>
            <a:ext cx="8987346" cy="2072675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DF9AC87-8B4E-DC4E-B780-CF4E8C50A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104" y="4778256"/>
            <a:ext cx="8987346" cy="1330078"/>
          </a:xfr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789726-347B-F046-A572-46172C2155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2104" y="365125"/>
            <a:ext cx="1772216" cy="4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0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57AAFD-9D84-E041-9090-EC90288BEF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</a:blip>
          <a:srcRect/>
          <a:stretch/>
        </p:blipFill>
        <p:spPr>
          <a:xfrm>
            <a:off x="299422" y="1647526"/>
            <a:ext cx="13051492" cy="551408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BE88E-87F7-A84A-8F00-F37509D1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7EF8C-8920-F14F-A911-763AAC4F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0714" y="2275114"/>
            <a:ext cx="9927772" cy="4123941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58261-2ED6-2741-87CC-C3BC9A02E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9451" y="6448890"/>
            <a:ext cx="1382949" cy="204765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3CB40-6425-3640-86AC-43D3B009F69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60712" y="365125"/>
            <a:ext cx="1772216" cy="41424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AFFAEB8-36B4-D193-7166-9C41CADB9E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072563" y="306816"/>
            <a:ext cx="2595562" cy="5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53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3" r:id="rId8"/>
    <p:sldLayoutId id="2147483674" r:id="rId9"/>
    <p:sldLayoutId id="2147483664" r:id="rId10"/>
    <p:sldLayoutId id="2147483666" r:id="rId11"/>
    <p:sldLayoutId id="2147483667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57AAFD-9D84-E041-9090-EC90288BEF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</a:blip>
          <a:srcRect/>
          <a:stretch/>
        </p:blipFill>
        <p:spPr>
          <a:xfrm>
            <a:off x="299422" y="1647526"/>
            <a:ext cx="13051492" cy="551408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BE88E-87F7-A84A-8F00-F37509D1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7EF8C-8920-F14F-A911-763AAC4F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0714" y="2275114"/>
            <a:ext cx="9927772" cy="4123941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58261-2ED6-2741-87CC-C3BC9A02E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9451" y="6448890"/>
            <a:ext cx="1382949" cy="204765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3CB40-6425-3640-86AC-43D3B009F69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60712" y="365125"/>
            <a:ext cx="1772216" cy="4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2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57AAFD-9D84-E041-9090-EC90288BEF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</a:blip>
          <a:srcRect/>
          <a:stretch/>
        </p:blipFill>
        <p:spPr>
          <a:xfrm>
            <a:off x="299422" y="1647526"/>
            <a:ext cx="13051492" cy="551408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BE88E-87F7-A84A-8F00-F37509D1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7EF8C-8920-F14F-A911-763AAC4F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0714" y="2275114"/>
            <a:ext cx="9927772" cy="4123941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58261-2ED6-2741-87CC-C3BC9A02E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9451" y="6448890"/>
            <a:ext cx="1382949" cy="204765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0F27EDA-9642-C745-931E-1A1E3BF7183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3CB40-6425-3640-86AC-43D3B009F69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60712" y="365125"/>
            <a:ext cx="1772216" cy="4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6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ieran.Sherratt@weareintuitive.com" TargetMode="External"/><Relationship Id="rId2" Type="http://schemas.openxmlformats.org/officeDocument/2006/relationships/hyperlink" Target="https://weareintuitive.com/customer-area/pages/my-pages/2020/04/01/print-management-partners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1E2835-0ACD-CA41-A4DF-98F3870B6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167" y="2855166"/>
            <a:ext cx="7893025" cy="866011"/>
          </a:xfrm>
        </p:spPr>
        <p:txBody>
          <a:bodyPr>
            <a:normAutofit/>
          </a:bodyPr>
          <a:lstStyle/>
          <a:p>
            <a:r>
              <a:rPr lang="en-GB" dirty="0">
                <a:latin typeface="Raleway" panose="020B0003030101060003" pitchFamily="34" charset="0"/>
              </a:rPr>
              <a:t>Introducing Intuitive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68581-1C5C-4BD3-8094-896679B2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621" y="4159717"/>
            <a:ext cx="6009048" cy="2239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5BA54-C045-47C7-B08A-C98D358BE9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56669" y="856831"/>
            <a:ext cx="2035331" cy="314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1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CCFC123-47BF-4EE5-AC3F-E501A07BB52C}"/>
              </a:ext>
            </a:extLst>
          </p:cNvPr>
          <p:cNvSpPr txBox="1"/>
          <p:nvPr/>
        </p:nvSpPr>
        <p:spPr>
          <a:xfrm flipH="1">
            <a:off x="8714744" y="3926404"/>
            <a:ext cx="2003152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Identify opportunities to innovate and sell new solutions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9ADFB-F4AD-4599-BE88-0917F3373D1D}"/>
              </a:ext>
            </a:extLst>
          </p:cNvPr>
          <p:cNvSpPr txBox="1"/>
          <p:nvPr/>
        </p:nvSpPr>
        <p:spPr>
          <a:xfrm flipH="1">
            <a:off x="4894967" y="3927367"/>
            <a:ext cx="188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7FFB0-FC74-4FC5-8F29-95C3C397E241}"/>
              </a:ext>
            </a:extLst>
          </p:cNvPr>
          <p:cNvSpPr txBox="1"/>
          <p:nvPr/>
        </p:nvSpPr>
        <p:spPr>
          <a:xfrm flipH="1">
            <a:off x="1207368" y="3980530"/>
            <a:ext cx="230440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Sell the dashboards as part of your customer engagement 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3756888-528B-4BDF-B10B-F4ECF5EF14E5}"/>
              </a:ext>
            </a:extLst>
          </p:cNvPr>
          <p:cNvSpPr/>
          <p:nvPr/>
        </p:nvSpPr>
        <p:spPr>
          <a:xfrm>
            <a:off x="3789991" y="3077324"/>
            <a:ext cx="762000" cy="703216"/>
          </a:xfrm>
          <a:prstGeom prst="rightArrow">
            <a:avLst/>
          </a:prstGeom>
          <a:solidFill>
            <a:srgbClr val="00A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0B07F45-9E24-465F-8F9C-D4CF45E91685}"/>
              </a:ext>
            </a:extLst>
          </p:cNvPr>
          <p:cNvSpPr/>
          <p:nvPr/>
        </p:nvSpPr>
        <p:spPr>
          <a:xfrm>
            <a:off x="7534675" y="3013307"/>
            <a:ext cx="762000" cy="703216"/>
          </a:xfrm>
          <a:prstGeom prst="rightArrow">
            <a:avLst/>
          </a:prstGeom>
          <a:solidFill>
            <a:srgbClr val="00A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67CDDD9-5043-4FEC-8AA5-85E92A25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205273"/>
            <a:ext cx="9927773" cy="1089297"/>
          </a:xfrm>
        </p:spPr>
        <p:txBody>
          <a:bodyPr/>
          <a:lstStyle/>
          <a:p>
            <a:r>
              <a:rPr lang="en-GB">
                <a:latin typeface="Raleway"/>
              </a:rPr>
              <a:t>How do we maximise our advantage?</a:t>
            </a:r>
            <a:endParaRPr lang="en-US">
              <a:latin typeface="Ralewa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2CD9CF-8C8E-4C29-9635-BAA54012AE41}"/>
              </a:ext>
            </a:extLst>
          </p:cNvPr>
          <p:cNvSpPr txBox="1"/>
          <p:nvPr/>
        </p:nvSpPr>
        <p:spPr>
          <a:xfrm flipH="1">
            <a:off x="4989829" y="3924614"/>
            <a:ext cx="2110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Analyse the data for your customers as part of your service offering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0CB2E9F-EBC4-BFEA-8C8B-13495CBE6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5" t="33526" r="69114" b="27168"/>
          <a:stretch/>
        </p:blipFill>
        <p:spPr>
          <a:xfrm>
            <a:off x="1578936" y="2489128"/>
            <a:ext cx="1698703" cy="148908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5AB0489-AE3C-DC62-2790-6EDD18F55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15" t="34717" r="34820" b="27090"/>
          <a:stretch/>
        </p:blipFill>
        <p:spPr>
          <a:xfrm>
            <a:off x="5194004" y="2542291"/>
            <a:ext cx="1700311" cy="1434403"/>
          </a:xfrm>
          <a:prstGeom prst="rect">
            <a:avLst/>
          </a:prstGeom>
        </p:spPr>
      </p:pic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9DE42E-867A-7F33-9C51-FD1657C43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94" t="34190" r="4043" b="23275"/>
          <a:stretch/>
        </p:blipFill>
        <p:spPr>
          <a:xfrm>
            <a:off x="9057168" y="2583076"/>
            <a:ext cx="1312472" cy="15094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D63698B-D00D-FA3C-2B6E-D3D48AF2EF0B}"/>
              </a:ext>
            </a:extLst>
          </p:cNvPr>
          <p:cNvSpPr/>
          <p:nvPr/>
        </p:nvSpPr>
        <p:spPr>
          <a:xfrm>
            <a:off x="4551992" y="1800226"/>
            <a:ext cx="6736494" cy="4248150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 descr="Konica Minolta Logo png transparent">
            <a:extLst>
              <a:ext uri="{FF2B5EF4-FFF2-40B4-BE49-F238E27FC236}">
                <a16:creationId xmlns:a16="http://schemas.microsoft.com/office/drawing/2014/main" id="{E93D90CF-AB5B-93EE-F564-3CDF891DE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756D55-4A4E-46AD-BC5F-A23E9E03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 headings"/>
                <a:cs typeface="Calibri Light" panose="020F0302020204030204" pitchFamily="34" charset="0"/>
              </a:rPr>
              <a:t>Embedding Dashboards into Sale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6FEBE-98CD-99FF-50E4-805025C8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4" y="2158510"/>
            <a:ext cx="8299344" cy="398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569528-95E3-19F7-D204-FDF2C058AD5B}"/>
              </a:ext>
            </a:extLst>
          </p:cNvPr>
          <p:cNvSpPr txBox="1"/>
          <p:nvPr/>
        </p:nvSpPr>
        <p:spPr>
          <a:xfrm>
            <a:off x="9057157" y="3182590"/>
            <a:ext cx="28729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C0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New Business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C0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C0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Renewals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C0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C0D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Strategic Accounts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C0D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     (pre tender)</a:t>
            </a:r>
          </a:p>
        </p:txBody>
      </p:sp>
      <p:pic>
        <p:nvPicPr>
          <p:cNvPr id="3" name="Picture 2" descr="Konica Minolta Logo png transparent">
            <a:extLst>
              <a:ext uri="{FF2B5EF4-FFF2-40B4-BE49-F238E27FC236}">
                <a16:creationId xmlns:a16="http://schemas.microsoft.com/office/drawing/2014/main" id="{EB2692E5-FE77-1B3C-4CA0-71B4FF452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0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D0405E-F1DD-455D-9131-C9084E20D2FA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0712" y="1185818"/>
            <a:ext cx="9927773" cy="652834"/>
          </a:xfrm>
        </p:spPr>
        <p:txBody>
          <a:bodyPr/>
          <a:lstStyle/>
          <a:p>
            <a:pPr lvl="0"/>
            <a:r>
              <a:rPr lang="en-US"/>
              <a:t>How to build more value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647AFF-1254-4FEA-8EC9-0781AD09C760}"/>
              </a:ext>
            </a:extLst>
          </p:cNvPr>
          <p:cNvGrpSpPr/>
          <p:nvPr/>
        </p:nvGrpSpPr>
        <p:grpSpPr>
          <a:xfrm>
            <a:off x="998411" y="2063994"/>
            <a:ext cx="8961875" cy="4159554"/>
            <a:chOff x="1511633" y="1882160"/>
            <a:chExt cx="9168955" cy="4869818"/>
          </a:xfrm>
        </p:grpSpPr>
        <p:sp>
          <p:nvSpPr>
            <p:cNvPr id="45" name="Pentagon 4">
              <a:extLst>
                <a:ext uri="{FF2B5EF4-FFF2-40B4-BE49-F238E27FC236}">
                  <a16:creationId xmlns:a16="http://schemas.microsoft.com/office/drawing/2014/main" id="{B68C9E4F-C8D8-4F6F-B2E6-FE4429C7EB33}"/>
                </a:ext>
              </a:extLst>
            </p:cNvPr>
            <p:cNvSpPr/>
            <p:nvPr/>
          </p:nvSpPr>
          <p:spPr>
            <a:xfrm>
              <a:off x="1699791" y="1882160"/>
              <a:ext cx="2366182" cy="2200879"/>
            </a:xfrm>
            <a:prstGeom prst="homePlate">
              <a:avLst>
                <a:gd name="adj" fmla="val 22102"/>
              </a:avLst>
            </a:prstGeom>
            <a:solidFill>
              <a:schemeClr val="accent1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37160" rtlCol="0" anchor="ctr" anchorCtr="0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Raleway" panose="020B0003030101060003" pitchFamily="34" charset="0"/>
                </a:rPr>
                <a:t>Print 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Raleway" panose="020B0003030101060003" pitchFamily="34" charset="0"/>
                </a:rPr>
                <a:t>Dashboards</a:t>
              </a:r>
            </a:p>
            <a:p>
              <a:pPr algn="ctr">
                <a:lnSpc>
                  <a:spcPct val="90000"/>
                </a:lnSpc>
              </a:pP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6" name="Pentagon 6">
              <a:extLst>
                <a:ext uri="{FF2B5EF4-FFF2-40B4-BE49-F238E27FC236}">
                  <a16:creationId xmlns:a16="http://schemas.microsoft.com/office/drawing/2014/main" id="{C3D9558B-C27F-4180-A1B7-3DF6B7126E83}"/>
                </a:ext>
              </a:extLst>
            </p:cNvPr>
            <p:cNvSpPr/>
            <p:nvPr/>
          </p:nvSpPr>
          <p:spPr>
            <a:xfrm>
              <a:off x="8306105" y="1935057"/>
              <a:ext cx="2374483" cy="2200879"/>
            </a:xfrm>
            <a:prstGeom prst="homePlate">
              <a:avLst>
                <a:gd name="adj" fmla="val 22102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37160" rtlCol="0" anchor="ctr" anchorCtr="0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Raleway" panose="020B0003030101060003" pitchFamily="34" charset="0"/>
                </a:rPr>
                <a:t>Expand </a:t>
              </a:r>
            </a:p>
            <a:p>
              <a:pPr algn="ctr"/>
              <a:r>
                <a:rPr lang="en-US" sz="2400" b="1">
                  <a:solidFill>
                    <a:schemeClr val="tx1"/>
                  </a:solidFill>
                  <a:latin typeface="Raleway" panose="020B0003030101060003" pitchFamily="34" charset="0"/>
                </a:rPr>
                <a:t>Account</a:t>
              </a:r>
            </a:p>
          </p:txBody>
        </p:sp>
        <p:sp>
          <p:nvSpPr>
            <p:cNvPr id="47" name="Pentagon 7">
              <a:extLst>
                <a:ext uri="{FF2B5EF4-FFF2-40B4-BE49-F238E27FC236}">
                  <a16:creationId xmlns:a16="http://schemas.microsoft.com/office/drawing/2014/main" id="{9699C785-261E-4619-BBBC-75E76BC9B216}"/>
                </a:ext>
              </a:extLst>
            </p:cNvPr>
            <p:cNvSpPr/>
            <p:nvPr/>
          </p:nvSpPr>
          <p:spPr>
            <a:xfrm>
              <a:off x="5040259" y="1935058"/>
              <a:ext cx="2374483" cy="2200879"/>
            </a:xfrm>
            <a:prstGeom prst="homePlate">
              <a:avLst>
                <a:gd name="adj" fmla="val 22102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37160" rtlCol="0" anchor="ctr" anchorCtr="0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Raleway" panose="020B0003030101060003" pitchFamily="34" charset="0"/>
                </a:rPr>
                <a:t>Analyse</a:t>
              </a:r>
            </a:p>
            <a:p>
              <a:pPr algn="ctr"/>
              <a:r>
                <a:rPr lang="en-US" sz="2400" b="1">
                  <a:solidFill>
                    <a:schemeClr val="tx1"/>
                  </a:solidFill>
                  <a:latin typeface="Raleway" panose="020B0003030101060003" pitchFamily="34" charset="0"/>
                </a:rPr>
                <a:t>Data</a:t>
              </a:r>
            </a:p>
          </p:txBody>
        </p:sp>
        <p:grpSp>
          <p:nvGrpSpPr>
            <p:cNvPr id="48" name="Group 109">
              <a:extLst>
                <a:ext uri="{FF2B5EF4-FFF2-40B4-BE49-F238E27FC236}">
                  <a16:creationId xmlns:a16="http://schemas.microsoft.com/office/drawing/2014/main" id="{01EF56E0-8D7B-4FD3-9F14-B054A3256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8257" y="4298298"/>
              <a:ext cx="652101" cy="403010"/>
              <a:chOff x="184" y="0"/>
              <a:chExt cx="1042" cy="576"/>
            </a:xfrm>
            <a:solidFill>
              <a:schemeClr val="accent4"/>
            </a:solidFill>
          </p:grpSpPr>
          <p:sp>
            <p:nvSpPr>
              <p:cNvPr id="49" name="AutoShape 90">
                <a:extLst>
                  <a:ext uri="{FF2B5EF4-FFF2-40B4-BE49-F238E27FC236}">
                    <a16:creationId xmlns:a16="http://schemas.microsoft.com/office/drawing/2014/main" id="{0C781E02-17D1-4235-80C3-1468E6D95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AutoShape 91">
                <a:extLst>
                  <a:ext uri="{FF2B5EF4-FFF2-40B4-BE49-F238E27FC236}">
                    <a16:creationId xmlns:a16="http://schemas.microsoft.com/office/drawing/2014/main" id="{7C0C3537-D0BB-4925-8B2D-0FFA50581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AutoShape 92">
                <a:extLst>
                  <a:ext uri="{FF2B5EF4-FFF2-40B4-BE49-F238E27FC236}">
                    <a16:creationId xmlns:a16="http://schemas.microsoft.com/office/drawing/2014/main" id="{83AD93F0-B536-4990-9FE7-1A75AF36E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AutoShape 93">
                <a:extLst>
                  <a:ext uri="{FF2B5EF4-FFF2-40B4-BE49-F238E27FC236}">
                    <a16:creationId xmlns:a16="http://schemas.microsoft.com/office/drawing/2014/main" id="{E4B78FA9-FA40-4329-862F-E9BBAA273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AutoShape 94">
                <a:extLst>
                  <a:ext uri="{FF2B5EF4-FFF2-40B4-BE49-F238E27FC236}">
                    <a16:creationId xmlns:a16="http://schemas.microsoft.com/office/drawing/2014/main" id="{5CECBBF2-FE59-4CD9-8A3B-AB105CE12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AutoShape 95">
                <a:extLst>
                  <a:ext uri="{FF2B5EF4-FFF2-40B4-BE49-F238E27FC236}">
                    <a16:creationId xmlns:a16="http://schemas.microsoft.com/office/drawing/2014/main" id="{8E7EB7BB-5893-4F5C-9175-159475384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AutoShape 96">
                <a:extLst>
                  <a:ext uri="{FF2B5EF4-FFF2-40B4-BE49-F238E27FC236}">
                    <a16:creationId xmlns:a16="http://schemas.microsoft.com/office/drawing/2014/main" id="{3103F685-81F5-4F0B-B248-CB21981D8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AutoShape 97">
                <a:extLst>
                  <a:ext uri="{FF2B5EF4-FFF2-40B4-BE49-F238E27FC236}">
                    <a16:creationId xmlns:a16="http://schemas.microsoft.com/office/drawing/2014/main" id="{F42EED3E-96B6-440C-B05E-2178FA80D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AutoShape 98">
                <a:extLst>
                  <a:ext uri="{FF2B5EF4-FFF2-40B4-BE49-F238E27FC236}">
                    <a16:creationId xmlns:a16="http://schemas.microsoft.com/office/drawing/2014/main" id="{E5ABE2AC-F944-4DF3-9F4A-11C85EBC3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AutoShape 99">
                <a:extLst>
                  <a:ext uri="{FF2B5EF4-FFF2-40B4-BE49-F238E27FC236}">
                    <a16:creationId xmlns:a16="http://schemas.microsoft.com/office/drawing/2014/main" id="{AB4C3DAA-0FD4-425F-B3C7-F117AF973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AutoShape 100">
                <a:extLst>
                  <a:ext uri="{FF2B5EF4-FFF2-40B4-BE49-F238E27FC236}">
                    <a16:creationId xmlns:a16="http://schemas.microsoft.com/office/drawing/2014/main" id="{ED2C472F-CA87-4CFC-9928-AF60D64B2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AutoShape 101">
                <a:extLst>
                  <a:ext uri="{FF2B5EF4-FFF2-40B4-BE49-F238E27FC236}">
                    <a16:creationId xmlns:a16="http://schemas.microsoft.com/office/drawing/2014/main" id="{2896CDF0-A1CB-4EAE-A654-83172118F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AutoShape 102">
                <a:extLst>
                  <a:ext uri="{FF2B5EF4-FFF2-40B4-BE49-F238E27FC236}">
                    <a16:creationId xmlns:a16="http://schemas.microsoft.com/office/drawing/2014/main" id="{C5A36983-1143-4032-92E2-4200DEB23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AutoShape 103">
                <a:extLst>
                  <a:ext uri="{FF2B5EF4-FFF2-40B4-BE49-F238E27FC236}">
                    <a16:creationId xmlns:a16="http://schemas.microsoft.com/office/drawing/2014/main" id="{C6E695FB-82DC-46DF-925C-DD65C3849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AutoShape 104">
                <a:extLst>
                  <a:ext uri="{FF2B5EF4-FFF2-40B4-BE49-F238E27FC236}">
                    <a16:creationId xmlns:a16="http://schemas.microsoft.com/office/drawing/2014/main" id="{1A5E75AA-B65E-4AFC-91F8-114E19E29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AutoShape 105">
                <a:extLst>
                  <a:ext uri="{FF2B5EF4-FFF2-40B4-BE49-F238E27FC236}">
                    <a16:creationId xmlns:a16="http://schemas.microsoft.com/office/drawing/2014/main" id="{D953E3BD-68DB-4AAB-9936-0C04EA5BE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AutoShape 106">
                <a:extLst>
                  <a:ext uri="{FF2B5EF4-FFF2-40B4-BE49-F238E27FC236}">
                    <a16:creationId xmlns:a16="http://schemas.microsoft.com/office/drawing/2014/main" id="{653D7520-47F1-4F02-898C-E19D5782B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AutoShape 107">
                <a:extLst>
                  <a:ext uri="{FF2B5EF4-FFF2-40B4-BE49-F238E27FC236}">
                    <a16:creationId xmlns:a16="http://schemas.microsoft.com/office/drawing/2014/main" id="{8C42B22A-6BDC-4274-AE52-7EAB2400E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AutoShape 108">
                <a:extLst>
                  <a:ext uri="{FF2B5EF4-FFF2-40B4-BE49-F238E27FC236}">
                    <a16:creationId xmlns:a16="http://schemas.microsoft.com/office/drawing/2014/main" id="{9667BCCF-8C14-40DE-9BEE-9B4C6A040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AutoShape 123">
              <a:extLst>
                <a:ext uri="{FF2B5EF4-FFF2-40B4-BE49-F238E27FC236}">
                  <a16:creationId xmlns:a16="http://schemas.microsoft.com/office/drawing/2014/main" id="{CD1D2700-4614-400D-8EA6-D92C8523D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840" y="4291122"/>
              <a:ext cx="360470" cy="297745"/>
            </a:xfrm>
            <a:custGeom>
              <a:avLst/>
              <a:gdLst>
                <a:gd name="T0" fmla="*/ 2416233 w 21432"/>
                <a:gd name="T1" fmla="*/ 37812138 h 21485"/>
                <a:gd name="T2" fmla="*/ 2425980 w 21432"/>
                <a:gd name="T3" fmla="*/ 33079070 h 21485"/>
                <a:gd name="T4" fmla="*/ 23225606 w 21432"/>
                <a:gd name="T5" fmla="*/ 24721385 h 21485"/>
                <a:gd name="T6" fmla="*/ 34998791 w 21432"/>
                <a:gd name="T7" fmla="*/ 24718284 h 21485"/>
                <a:gd name="T8" fmla="*/ 68774403 w 21432"/>
                <a:gd name="T9" fmla="*/ 38258726 h 21485"/>
                <a:gd name="T10" fmla="*/ 80536849 w 21432"/>
                <a:gd name="T11" fmla="*/ 38255998 h 21485"/>
                <a:gd name="T12" fmla="*/ 173090229 w 21432"/>
                <a:gd name="T13" fmla="*/ 979326 h 21485"/>
                <a:gd name="T14" fmla="*/ 184872278 w 21432"/>
                <a:gd name="T15" fmla="*/ 967608 h 21485"/>
                <a:gd name="T16" fmla="*/ 205565313 w 21432"/>
                <a:gd name="T17" fmla="*/ 9222663 h 21485"/>
                <a:gd name="T18" fmla="*/ 205594663 w 21432"/>
                <a:gd name="T19" fmla="*/ 13944012 h 21485"/>
                <a:gd name="T20" fmla="*/ 93348409 w 21432"/>
                <a:gd name="T21" fmla="*/ 59148889 h 21485"/>
                <a:gd name="T22" fmla="*/ 79158990 w 21432"/>
                <a:gd name="T23" fmla="*/ 61517000 h 21485"/>
                <a:gd name="T24" fmla="*/ 69462742 w 21432"/>
                <a:gd name="T25" fmla="*/ 61517000 h 21485"/>
                <a:gd name="T26" fmla="*/ 55263567 w 21432"/>
                <a:gd name="T27" fmla="*/ 59148889 h 21485"/>
                <a:gd name="T28" fmla="*/ 2416233 w 21432"/>
                <a:gd name="T29" fmla="*/ 37812138 h 21485"/>
                <a:gd name="T30" fmla="*/ 2416233 w 21432"/>
                <a:gd name="T31" fmla="*/ 37812138 h 214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432" h="21485">
                  <a:moveTo>
                    <a:pt x="249" y="13206"/>
                  </a:moveTo>
                  <a:cubicBezTo>
                    <a:pt x="-84" y="12751"/>
                    <a:pt x="-83" y="12007"/>
                    <a:pt x="250" y="11553"/>
                  </a:cubicBezTo>
                  <a:lnTo>
                    <a:pt x="2393" y="8634"/>
                  </a:lnTo>
                  <a:cubicBezTo>
                    <a:pt x="2726" y="8180"/>
                    <a:pt x="3272" y="8180"/>
                    <a:pt x="3606" y="8633"/>
                  </a:cubicBezTo>
                  <a:lnTo>
                    <a:pt x="7086" y="13362"/>
                  </a:lnTo>
                  <a:cubicBezTo>
                    <a:pt x="7420" y="13816"/>
                    <a:pt x="7965" y="13815"/>
                    <a:pt x="8298" y="13361"/>
                  </a:cubicBezTo>
                  <a:lnTo>
                    <a:pt x="17834" y="342"/>
                  </a:lnTo>
                  <a:cubicBezTo>
                    <a:pt x="18167" y="-113"/>
                    <a:pt x="18713" y="-115"/>
                    <a:pt x="19048" y="338"/>
                  </a:cubicBezTo>
                  <a:lnTo>
                    <a:pt x="21180" y="3221"/>
                  </a:lnTo>
                  <a:cubicBezTo>
                    <a:pt x="21515" y="3674"/>
                    <a:pt x="21516" y="4416"/>
                    <a:pt x="21183" y="4870"/>
                  </a:cubicBezTo>
                  <a:lnTo>
                    <a:pt x="9618" y="20658"/>
                  </a:lnTo>
                  <a:cubicBezTo>
                    <a:pt x="9285" y="21113"/>
                    <a:pt x="8627" y="21485"/>
                    <a:pt x="8156" y="21485"/>
                  </a:cubicBezTo>
                  <a:lnTo>
                    <a:pt x="7157" y="21485"/>
                  </a:lnTo>
                  <a:cubicBezTo>
                    <a:pt x="6685" y="21485"/>
                    <a:pt x="6027" y="21112"/>
                    <a:pt x="5694" y="20658"/>
                  </a:cubicBezTo>
                  <a:lnTo>
                    <a:pt x="249" y="13206"/>
                  </a:lnTo>
                  <a:close/>
                  <a:moveTo>
                    <a:pt x="249" y="1320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350">
                <a:solidFill>
                  <a:schemeClr val="bg1"/>
                </a:solidFill>
              </a:endParaRPr>
            </a:p>
          </p:txBody>
        </p:sp>
        <p:grpSp>
          <p:nvGrpSpPr>
            <p:cNvPr id="69" name="Group 447">
              <a:extLst>
                <a:ext uri="{FF2B5EF4-FFF2-40B4-BE49-F238E27FC236}">
                  <a16:creationId xmlns:a16="http://schemas.microsoft.com/office/drawing/2014/main" id="{359F366B-9EF5-4E73-B614-5C7742FA79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7437" y="4406077"/>
              <a:ext cx="366734" cy="403009"/>
              <a:chOff x="1887" y="0"/>
              <a:chExt cx="585" cy="575"/>
            </a:xfrm>
            <a:solidFill>
              <a:schemeClr val="accent3"/>
            </a:solidFill>
          </p:grpSpPr>
          <p:sp>
            <p:nvSpPr>
              <p:cNvPr id="70" name="AutoShape 443">
                <a:extLst>
                  <a:ext uri="{FF2B5EF4-FFF2-40B4-BE49-F238E27FC236}">
                    <a16:creationId xmlns:a16="http://schemas.microsoft.com/office/drawing/2014/main" id="{65F02F0B-090C-43AD-AD53-D9F1CE7D3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AutoShape 444">
                <a:extLst>
                  <a:ext uri="{FF2B5EF4-FFF2-40B4-BE49-F238E27FC236}">
                    <a16:creationId xmlns:a16="http://schemas.microsoft.com/office/drawing/2014/main" id="{51DEFE63-9A6A-42EB-9143-362802058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AutoShape 445">
                <a:extLst>
                  <a:ext uri="{FF2B5EF4-FFF2-40B4-BE49-F238E27FC236}">
                    <a16:creationId xmlns:a16="http://schemas.microsoft.com/office/drawing/2014/main" id="{7380AE63-8044-4D2E-B0DA-CCA65E55A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AutoShape 446">
                <a:extLst>
                  <a:ext uri="{FF2B5EF4-FFF2-40B4-BE49-F238E27FC236}">
                    <a16:creationId xmlns:a16="http://schemas.microsoft.com/office/drawing/2014/main" id="{1A2C98BF-803F-47D3-B75B-BB6B7C77A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F8EE3A5-3A92-45A6-84AB-981F4AC8FD5E}"/>
                </a:ext>
              </a:extLst>
            </p:cNvPr>
            <p:cNvSpPr txBox="1"/>
            <p:nvPr/>
          </p:nvSpPr>
          <p:spPr>
            <a:xfrm>
              <a:off x="1511633" y="4674726"/>
              <a:ext cx="2200880" cy="415472"/>
            </a:xfrm>
            <a:prstGeom prst="rect">
              <a:avLst/>
            </a:prstGeom>
            <a:noFill/>
          </p:spPr>
          <p:txBody>
            <a:bodyPr wrap="square" lIns="137132" tIns="68567" rIns="137132" bIns="68567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+mj-lt"/>
                  <a:cs typeface="Lato Regular"/>
                </a:rPr>
                <a:t>Print</a:t>
              </a:r>
              <a:endParaRPr lang="id-ID">
                <a:solidFill>
                  <a:schemeClr val="bg1"/>
                </a:solidFill>
                <a:latin typeface="+mj-lt"/>
                <a:cs typeface="Lato Regular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A9138A7-F25B-480D-AAA3-253EEEBCE0F8}"/>
                </a:ext>
              </a:extLst>
            </p:cNvPr>
            <p:cNvSpPr txBox="1"/>
            <p:nvPr/>
          </p:nvSpPr>
          <p:spPr>
            <a:xfrm>
              <a:off x="1511633" y="5063708"/>
              <a:ext cx="2200880" cy="1423276"/>
            </a:xfrm>
            <a:prstGeom prst="rect">
              <a:avLst/>
            </a:prstGeom>
            <a:noFill/>
          </p:spPr>
          <p:txBody>
            <a:bodyPr wrap="square" lIns="137132" tIns="68567" rIns="137132" bIns="68567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cs typeface="Lato Light"/>
                </a:rPr>
                <a:t>Deliver Intuitive 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cs typeface="Lato Light"/>
                </a:rPr>
                <a:t>Print Management dashboards for quick implementation and benefits</a:t>
              </a:r>
              <a:endParaRPr lang="en-US" sz="1400" b="1">
                <a:solidFill>
                  <a:schemeClr val="bg1"/>
                </a:solidFill>
                <a:cs typeface="Lato Ligh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EF0DDE8-84AC-44EA-8BA4-50B6D220DFAE}"/>
                </a:ext>
              </a:extLst>
            </p:cNvPr>
            <p:cNvSpPr txBox="1"/>
            <p:nvPr/>
          </p:nvSpPr>
          <p:spPr>
            <a:xfrm>
              <a:off x="4938593" y="4726776"/>
              <a:ext cx="2200880" cy="415472"/>
            </a:xfrm>
            <a:prstGeom prst="rect">
              <a:avLst/>
            </a:prstGeom>
            <a:noFill/>
          </p:spPr>
          <p:txBody>
            <a:bodyPr wrap="square" lIns="137132" tIns="68567" rIns="137132" bIns="68567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+mj-lt"/>
                  <a:cs typeface="Lato Regular"/>
                </a:rPr>
                <a:t>Analyse</a:t>
              </a:r>
              <a:endParaRPr lang="id-ID">
                <a:solidFill>
                  <a:schemeClr val="bg1"/>
                </a:solidFill>
                <a:latin typeface="+mj-lt"/>
                <a:cs typeface="Lato Regular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FE53451-D849-457E-B246-E7437EBBF508}"/>
                </a:ext>
              </a:extLst>
            </p:cNvPr>
            <p:cNvSpPr txBox="1"/>
            <p:nvPr/>
          </p:nvSpPr>
          <p:spPr>
            <a:xfrm>
              <a:off x="4958208" y="5105400"/>
              <a:ext cx="2279114" cy="1646578"/>
            </a:xfrm>
            <a:prstGeom prst="rect">
              <a:avLst/>
            </a:prstGeom>
            <a:noFill/>
          </p:spPr>
          <p:txBody>
            <a:bodyPr wrap="square" lIns="137132" tIns="68567" rIns="137132" bIns="68567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cs typeface="Lato Light"/>
                </a:rPr>
                <a:t>Highlight expensive print hotspots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cs typeface="Lato Light"/>
                </a:rPr>
                <a:t>Reduce print costs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cs typeface="Lato Light"/>
                </a:rPr>
                <a:t>Identify manual processes that can be automated</a:t>
              </a:r>
            </a:p>
            <a:p>
              <a:pPr algn="ctr"/>
              <a:endParaRPr lang="en-US" sz="1400">
                <a:solidFill>
                  <a:schemeClr val="bg1"/>
                </a:solidFill>
                <a:cs typeface="Lato Light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609F7E4-B071-49B3-B1F8-470A34CB8A9E}"/>
                </a:ext>
              </a:extLst>
            </p:cNvPr>
            <p:cNvSpPr txBox="1"/>
            <p:nvPr/>
          </p:nvSpPr>
          <p:spPr>
            <a:xfrm>
              <a:off x="8399968" y="4780854"/>
              <a:ext cx="2200879" cy="415472"/>
            </a:xfrm>
            <a:prstGeom prst="rect">
              <a:avLst/>
            </a:prstGeom>
            <a:noFill/>
          </p:spPr>
          <p:txBody>
            <a:bodyPr wrap="square" lIns="137132" tIns="68567" rIns="137132" bIns="68567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+mj-lt"/>
                  <a:cs typeface="Lato Regular"/>
                </a:rPr>
                <a:t>Expand Account</a:t>
              </a:r>
              <a:endParaRPr lang="id-ID">
                <a:solidFill>
                  <a:schemeClr val="bg1"/>
                </a:solidFill>
                <a:latin typeface="+mj-lt"/>
                <a:cs typeface="Lato Regular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4AF1256-31DD-41E7-9763-B522CCC0386A}"/>
                </a:ext>
              </a:extLst>
            </p:cNvPr>
            <p:cNvSpPr txBox="1"/>
            <p:nvPr/>
          </p:nvSpPr>
          <p:spPr>
            <a:xfrm>
              <a:off x="8353786" y="5171430"/>
              <a:ext cx="2279114" cy="1171045"/>
            </a:xfrm>
            <a:prstGeom prst="rect">
              <a:avLst/>
            </a:prstGeom>
            <a:noFill/>
          </p:spPr>
          <p:txBody>
            <a:bodyPr wrap="square" lIns="137132" tIns="68567" rIns="137132" bIns="68567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cs typeface="Lato Light"/>
                </a:rPr>
                <a:t>Expand solutions out to other areas of the business  e.g. ECM and Process Automation</a:t>
              </a:r>
              <a:endParaRPr lang="en-US" sz="1400" b="1">
                <a:solidFill>
                  <a:schemeClr val="bg1"/>
                </a:solidFill>
                <a:cs typeface="Lato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AF9900B-F2C8-91A7-4A9E-992C11C11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6" name="Picture 2" descr="Konica Minolta Logo png transparent">
            <a:extLst>
              <a:ext uri="{FF2B5EF4-FFF2-40B4-BE49-F238E27FC236}">
                <a16:creationId xmlns:a16="http://schemas.microsoft.com/office/drawing/2014/main" id="{7BC4A2A9-336D-97B2-B3BC-4495A5DC3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B484-926C-438A-B288-79ADF933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Intuitive DX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E0495-82C0-47ED-915C-3CB5279D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767" y="1973665"/>
            <a:ext cx="4038439" cy="41737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new set of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Designed for resellers to deliver additional value to their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Easy to highlight opportunities for digital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Free of charge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DA5655-7032-FA4A-8275-7E2E8CAE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36" y="2098585"/>
            <a:ext cx="6015060" cy="26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669CA-336F-F564-A9EA-AA603DF18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4" name="Picture 2" descr="Konica Minolta Logo png transparent">
            <a:extLst>
              <a:ext uri="{FF2B5EF4-FFF2-40B4-BE49-F238E27FC236}">
                <a16:creationId xmlns:a16="http://schemas.microsoft.com/office/drawing/2014/main" id="{93F33BEF-A95C-4722-0386-ECFE89D37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4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A697-DB74-037E-E569-E3D8A730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we provide...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7D11-2A9C-87CD-DBE6-4C8E1C63C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314" y="2275115"/>
            <a:ext cx="9803672" cy="369173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Four pre-built dashboards that use existing Intuitive for PaperCut data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New ways of navigating through print data, with more powerful and deeper analysis of user behaviour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Consistent look and feel – uses </a:t>
            </a:r>
            <a:r>
              <a:rPr lang="en-GB" sz="2400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Intuitive’s</a:t>
            </a:r>
            <a:r>
              <a:rPr lang="en-GB" sz="24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dashboard styling that users are familiar with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Identifies areas for improved productivity, efficiency and potential savings of your customers processes that can lead to opportunities of digital document processing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DE6D4-0FB9-A46E-E10C-94EA8678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5" name="Picture 2" descr="Konica Minolta Logo png transparent">
            <a:extLst>
              <a:ext uri="{FF2B5EF4-FFF2-40B4-BE49-F238E27FC236}">
                <a16:creationId xmlns:a16="http://schemas.microsoft.com/office/drawing/2014/main" id="{E88F5CF1-1B65-1E3A-9603-8907F1D3A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1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7EC0D9-074F-4479-A63B-A302876B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right for you?</a:t>
            </a:r>
          </a:p>
        </p:txBody>
      </p:sp>
      <p:pic>
        <p:nvPicPr>
          <p:cNvPr id="3" name="Picture 2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CAACF45-0675-4A8E-AD94-2065E6A8F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8" t="3497" r="13319" b="2732"/>
          <a:stretch/>
        </p:blipFill>
        <p:spPr>
          <a:xfrm>
            <a:off x="1352521" y="2043646"/>
            <a:ext cx="1353369" cy="1089297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C746A825-6E71-4972-B200-BDEC9E6AD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8" t="3497" r="13319" b="2732"/>
          <a:stretch/>
        </p:blipFill>
        <p:spPr>
          <a:xfrm>
            <a:off x="1352521" y="3585590"/>
            <a:ext cx="1353369" cy="1089297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0D778124-A3F1-4848-B6FF-AC80C2B3D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8" t="3497" r="13319" b="2732"/>
          <a:stretch/>
        </p:blipFill>
        <p:spPr>
          <a:xfrm>
            <a:off x="1352521" y="5127534"/>
            <a:ext cx="1353369" cy="1089297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0656513-927A-4D7A-A7AD-7CB7849316B0}"/>
              </a:ext>
            </a:extLst>
          </p:cNvPr>
          <p:cNvSpPr txBox="1">
            <a:spLocks/>
          </p:cNvSpPr>
          <p:nvPr/>
        </p:nvSpPr>
        <p:spPr>
          <a:xfrm>
            <a:off x="3068473" y="2275113"/>
            <a:ext cx="8220012" cy="821163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Raleway" panose="020B0003030101060003" pitchFamily="34" charset="0"/>
              </a:rPr>
              <a:t>Already selling PaperCut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D922364-CE3B-4677-9E4D-543748279777}"/>
              </a:ext>
            </a:extLst>
          </p:cNvPr>
          <p:cNvSpPr txBox="1">
            <a:spLocks/>
          </p:cNvSpPr>
          <p:nvPr/>
        </p:nvSpPr>
        <p:spPr>
          <a:xfrm>
            <a:off x="3068473" y="5319657"/>
            <a:ext cx="7171060" cy="821163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Raleway" panose="020B0003030101060003" pitchFamily="34" charset="0"/>
              </a:rPr>
              <a:t>Consultative / solution selling approach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CDC0EDA-EAB9-4BEC-AF6B-7A844B3F0C87}"/>
              </a:ext>
            </a:extLst>
          </p:cNvPr>
          <p:cNvSpPr txBox="1">
            <a:spLocks/>
          </p:cNvSpPr>
          <p:nvPr/>
        </p:nvSpPr>
        <p:spPr>
          <a:xfrm>
            <a:off x="3068473" y="3677332"/>
            <a:ext cx="8955362" cy="821163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Raleway" panose="020B0003030101060003" pitchFamily="34" charset="0"/>
              </a:rPr>
              <a:t>Interested in growing new revenues streams outside of traditional print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65AEF-C78D-742E-988E-41E888731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5" name="Picture 2" descr="Konica Minolta Logo png transparent">
            <a:extLst>
              <a:ext uri="{FF2B5EF4-FFF2-40B4-BE49-F238E27FC236}">
                <a16:creationId xmlns:a16="http://schemas.microsoft.com/office/drawing/2014/main" id="{D3661F31-8995-3810-301A-5C281EDBD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8980-AAB0-A046-A251-26FD6023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aleway"/>
              </a:rPr>
              <a:t>Why use Intuitive Instead of </a:t>
            </a:r>
            <a:r>
              <a:rPr lang="en-GB" err="1">
                <a:latin typeface="Raleway"/>
              </a:rPr>
              <a:t>PowerBI</a:t>
            </a:r>
            <a:r>
              <a:rPr lang="en-GB">
                <a:latin typeface="Raleway"/>
              </a:rPr>
              <a:t>?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745025-B2B9-7270-94A3-C5D1F4A0A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646416"/>
              </p:ext>
            </p:extLst>
          </p:nvPr>
        </p:nvGraphicFramePr>
        <p:xfrm>
          <a:off x="1266701" y="2137558"/>
          <a:ext cx="9684632" cy="431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96">
                  <a:extLst>
                    <a:ext uri="{9D8B030D-6E8A-4147-A177-3AD203B41FA5}">
                      <a16:colId xmlns:a16="http://schemas.microsoft.com/office/drawing/2014/main" val="2521756048"/>
                    </a:ext>
                  </a:extLst>
                </a:gridCol>
                <a:gridCol w="3255925">
                  <a:extLst>
                    <a:ext uri="{9D8B030D-6E8A-4147-A177-3AD203B41FA5}">
                      <a16:colId xmlns:a16="http://schemas.microsoft.com/office/drawing/2014/main" val="3411880033"/>
                    </a:ext>
                  </a:extLst>
                </a:gridCol>
                <a:gridCol w="3228211">
                  <a:extLst>
                    <a:ext uri="{9D8B030D-6E8A-4147-A177-3AD203B41FA5}">
                      <a16:colId xmlns:a16="http://schemas.microsoft.com/office/drawing/2014/main" val="1455270070"/>
                    </a:ext>
                  </a:extLst>
                </a:gridCol>
              </a:tblGrid>
              <a:tr h="39244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Intuitive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+mn-lt"/>
                        </a:rPr>
                        <a:t>PowerBI</a:t>
                      </a:r>
                      <a:endParaRPr lang="en-US" sz="1800" dirty="0" err="1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28555"/>
                  </a:ext>
                </a:extLst>
              </a:tr>
              <a:tr h="7848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latin typeface="+mn-lt"/>
                        </a:rPr>
                        <a:t>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13.50 per device per year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Around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4,000 </a:t>
                      </a: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per month (corporate licence)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01881"/>
                  </a:ext>
                </a:extLst>
              </a:tr>
              <a:tr h="7848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Delivers out of the box dashboards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Requires BI knowledge/ BI expert</a:t>
                      </a:r>
                    </a:p>
                    <a:p>
                      <a:pPr lvl="0">
                        <a:buNone/>
                      </a:pP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6857"/>
                  </a:ext>
                </a:extLst>
              </a:tr>
              <a:tr h="7848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Data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Understands PaperCut MF data and has built-in ETL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Limited ability to manage large data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10626"/>
                  </a:ext>
                </a:extLst>
              </a:tr>
              <a:tr h="7848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Less than half a day to implement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Around 15-20 days of implementation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67594"/>
                  </a:ext>
                </a:extLst>
              </a:tr>
              <a:tr h="7848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Pre-Built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8 out of the box pre-built dashboards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Nothing pre-built in </a:t>
                      </a:r>
                      <a:r>
                        <a:rPr lang="en-GB" sz="1600" b="0" i="0" u="none" strike="noStrike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PowerBI</a:t>
                      </a:r>
                      <a:endParaRPr lang="en-US" sz="1600" dirty="0" err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3196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9C0A1CB-2B62-137F-ABDE-52537FBE3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4" name="Picture 2" descr="Konica Minolta Logo png transparent">
            <a:extLst>
              <a:ext uri="{FF2B5EF4-FFF2-40B4-BE49-F238E27FC236}">
                <a16:creationId xmlns:a16="http://schemas.microsoft.com/office/drawing/2014/main" id="{A10B7B1F-9CC3-A682-268D-6C2EDCC30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7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6373-80BA-4238-AE44-E9F393D6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2" y="1185817"/>
            <a:ext cx="9927773" cy="1089297"/>
          </a:xfrm>
        </p:spPr>
        <p:txBody>
          <a:bodyPr anchor="t">
            <a:normAutofit/>
          </a:bodyPr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7CB5-F3B5-4CA4-891B-0E30591DC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2086" y="2232139"/>
            <a:ext cx="5796372" cy="41737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Additional tool to be used in partnership with customers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Part of QBR or a separate meeting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Opportunity to move the conversation into new areas with new decision makers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30 minute install for current Intuitive Customers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D66CA56-6788-4349-8899-62282E826C42}"/>
              </a:ext>
            </a:extLst>
          </p:cNvPr>
          <p:cNvSpPr/>
          <p:nvPr/>
        </p:nvSpPr>
        <p:spPr>
          <a:xfrm>
            <a:off x="10919954" y="3853112"/>
            <a:ext cx="233876" cy="93183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C49F37-2B9A-43F4-B4E2-1150457C8B62}"/>
              </a:ext>
            </a:extLst>
          </p:cNvPr>
          <p:cNvGrpSpPr/>
          <p:nvPr/>
        </p:nvGrpSpPr>
        <p:grpSpPr>
          <a:xfrm>
            <a:off x="6756400" y="2021281"/>
            <a:ext cx="4906327" cy="3769920"/>
            <a:chOff x="6379882" y="2021280"/>
            <a:chExt cx="5282845" cy="4202909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A98CAE4-A211-4C4B-9E98-342568979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5" t="59708" r="27250" b="28925"/>
            <a:stretch/>
          </p:blipFill>
          <p:spPr>
            <a:xfrm>
              <a:off x="6898618" y="2021280"/>
              <a:ext cx="4146114" cy="4202909"/>
            </a:xfrm>
            <a:prstGeom prst="rect">
              <a:avLst/>
            </a:prstGeom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EB94E18-2343-45E8-9074-59CA99AA6BCB}"/>
                </a:ext>
              </a:extLst>
            </p:cNvPr>
            <p:cNvSpPr/>
            <p:nvPr/>
          </p:nvSpPr>
          <p:spPr>
            <a:xfrm>
              <a:off x="6379882" y="3073055"/>
              <a:ext cx="1180746" cy="201669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6E82661D-AFF6-48DF-AFB2-CFB9140F38ED}"/>
                </a:ext>
              </a:extLst>
            </p:cNvPr>
            <p:cNvSpPr/>
            <p:nvPr/>
          </p:nvSpPr>
          <p:spPr>
            <a:xfrm>
              <a:off x="10481981" y="2997167"/>
              <a:ext cx="1180746" cy="201669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  <a:p>
              <a:pPr algn="ctr"/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C91F5F-327D-2F18-8520-C19E635F1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5" name="Picture 2" descr="Konica Minolta Logo png transparent">
            <a:extLst>
              <a:ext uri="{FF2B5EF4-FFF2-40B4-BE49-F238E27FC236}">
                <a16:creationId xmlns:a16="http://schemas.microsoft.com/office/drawing/2014/main" id="{94F091FE-351E-F985-3A69-D413E5A0B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0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A04D08-8DDA-C347-38FE-732F4076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8057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Intuitive DX Summary Dashboard - demo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530CB-313E-298C-2498-AB1FEEA8EE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66504" y="2177140"/>
            <a:ext cx="3744687" cy="4528457"/>
          </a:xfrm>
        </p:spPr>
        <p:txBody>
          <a:bodyPr>
            <a:normAutofit fontScale="92500" lnSpcReduction="10000"/>
          </a:bodyPr>
          <a:lstStyle/>
          <a:p>
            <a:pPr marL="537845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Overview of the top departments’ volumes over the last 12 months</a:t>
            </a:r>
          </a:p>
          <a:p>
            <a:pPr marL="537845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etailed Document Usage breakdown of all activities over the last 90 days. </a:t>
            </a:r>
          </a:p>
          <a:p>
            <a:pPr marL="537845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 into the Document Usage component to show the jobs performed on that given day.</a:t>
            </a:r>
          </a:p>
          <a:p>
            <a:pPr marL="537845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Drill into a single department to show a filtered view on the 90 Day Analysis dashboard.</a:t>
            </a:r>
          </a:p>
          <a:p>
            <a:pPr marL="537845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“Cost Score” metric helps to identify notable departments for investigation. </a:t>
            </a:r>
          </a:p>
          <a:p>
            <a:pPr marL="252095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984BC58-E838-703B-70AE-2C163D8A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7" y="2183858"/>
            <a:ext cx="7885697" cy="348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B6727F-25C3-4DCC-3432-9A8875FD0E22}"/>
              </a:ext>
            </a:extLst>
          </p:cNvPr>
          <p:cNvSpPr txBox="1"/>
          <p:nvPr/>
        </p:nvSpPr>
        <p:spPr>
          <a:xfrm>
            <a:off x="280807" y="5958057"/>
            <a:ext cx="729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120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Score is a weighted metric of the overall cost, colour % of their printing, and the average user cost.</a:t>
            </a:r>
          </a:p>
          <a:p>
            <a:endParaRPr lang="en-GB" sz="120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3AD97-AE8E-23EF-DE7B-111FD965E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4" name="Picture 2" descr="Konica Minolta Logo png transparent">
            <a:extLst>
              <a:ext uri="{FF2B5EF4-FFF2-40B4-BE49-F238E27FC236}">
                <a16:creationId xmlns:a16="http://schemas.microsoft.com/office/drawing/2014/main" id="{D90C3AED-1C24-0037-8C5D-82D6EDCE0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0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3F36-854D-9DDF-9AFE-E831CE3C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/>
              </a:rPr>
              <a:t>What to do Next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E1EB-78D6-E95F-A667-5F3F919E11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285750" indent="-285750">
              <a:buFont typeface="Arial,Sans-Serif"/>
              <a:buChar char="•"/>
            </a:pPr>
            <a:r>
              <a:rPr lang="en-GB" sz="2000" dirty="0">
                <a:latin typeface="Raleway"/>
              </a:rPr>
              <a:t>Sales Certification (if not already completed)– V3.0</a:t>
            </a:r>
          </a:p>
          <a:p>
            <a:pPr marL="285750" indent="-285750">
              <a:buFont typeface="Arial,Sans-Serif"/>
              <a:buChar char="•"/>
            </a:pPr>
            <a:r>
              <a:rPr lang="en-GB" sz="2000" dirty="0">
                <a:latin typeface="Raleway"/>
              </a:rPr>
              <a:t>Identify target accounts</a:t>
            </a:r>
            <a:endParaRPr lang="en-US" sz="2000" dirty="0">
              <a:latin typeface="Raleway"/>
            </a:endParaRPr>
          </a:p>
          <a:p>
            <a:pPr marL="971550" lvl="1" indent="-285750">
              <a:buClr>
                <a:srgbClr val="00A67E"/>
              </a:buClr>
              <a:buFont typeface="Arial,Sans-Serif"/>
              <a:buChar char="•"/>
            </a:pPr>
            <a:r>
              <a:rPr lang="en-GB" sz="2000" dirty="0">
                <a:latin typeface="Raleway"/>
              </a:rPr>
              <a:t>Include Intuitive in upcoming renewals and deals</a:t>
            </a:r>
            <a:endParaRPr lang="en-GB" sz="2000" i="1" dirty="0">
              <a:solidFill>
                <a:srgbClr val="FF0000"/>
              </a:solidFill>
              <a:latin typeface="Raleway"/>
            </a:endParaRPr>
          </a:p>
          <a:p>
            <a:pPr marL="971550" lvl="1" indent="-285750">
              <a:buClr>
                <a:srgbClr val="00A67E"/>
              </a:buClr>
              <a:buFont typeface="Arial,Sans-Serif"/>
              <a:buChar char="•"/>
            </a:pPr>
            <a:r>
              <a:rPr lang="en-GB" sz="2000" dirty="0">
                <a:latin typeface="Raleway"/>
              </a:rPr>
              <a:t>Pre-seed into accounts coming to market/tender</a:t>
            </a:r>
            <a:endParaRPr lang="en-US" sz="2000" dirty="0">
              <a:latin typeface="Raleway"/>
            </a:endParaRPr>
          </a:p>
          <a:p>
            <a:pPr marL="971550" lvl="1" indent="-285750">
              <a:buClr>
                <a:srgbClr val="00A67E"/>
              </a:buClr>
              <a:buFont typeface="Arial,Sans-Serif"/>
              <a:buChar char="•"/>
            </a:pPr>
            <a:r>
              <a:rPr lang="en-GB" sz="2000" dirty="0">
                <a:latin typeface="Raleway"/>
              </a:rPr>
              <a:t>Use our 40-day free trial where appropriate </a:t>
            </a:r>
            <a:endParaRPr lang="en-US" sz="2000" dirty="0">
              <a:latin typeface="Raleway"/>
            </a:endParaRPr>
          </a:p>
          <a:p>
            <a:pPr marL="457200" indent="-457200">
              <a:buFont typeface="Arial,Sans-Serif"/>
              <a:buChar char="•"/>
            </a:pPr>
            <a:r>
              <a:rPr lang="en-GB" sz="2000" dirty="0">
                <a:latin typeface="Raleway"/>
              </a:rPr>
              <a:t>Intuitive to support on demos– ask us any questions</a:t>
            </a:r>
            <a:r>
              <a:rPr lang="en-GB" sz="2400" dirty="0">
                <a:latin typeface="Raleway"/>
              </a:rPr>
              <a:t>!</a:t>
            </a:r>
            <a:endParaRPr lang="en-US" sz="2400" dirty="0">
              <a:solidFill>
                <a:srgbClr val="505050"/>
              </a:solidFill>
              <a:latin typeface="Raleway"/>
            </a:endParaRPr>
          </a:p>
          <a:p>
            <a:pPr marL="457200" indent="-457200">
              <a:buFont typeface="Arial,Sans-Serif"/>
              <a:buChar char="•"/>
            </a:pPr>
            <a:r>
              <a:rPr lang="en-GB" sz="2000" dirty="0">
                <a:latin typeface="Raleway"/>
              </a:rPr>
              <a:t>Utilise our </a:t>
            </a:r>
            <a:r>
              <a:rPr lang="en-GB" sz="2000" dirty="0">
                <a:solidFill>
                  <a:srgbClr val="00A67E"/>
                </a:solidFill>
                <a:latin typeface="Raleway"/>
                <a:hlinkClick r:id="rId2"/>
              </a:rPr>
              <a:t>Partner Portal</a:t>
            </a:r>
          </a:p>
          <a:p>
            <a:pPr marL="457200" indent="-457200">
              <a:buFont typeface="Arial,Sans-Serif"/>
              <a:buChar char="•"/>
            </a:pPr>
            <a:endParaRPr lang="en-GB" sz="2000" dirty="0">
              <a:solidFill>
                <a:srgbClr val="00A67E"/>
              </a:solidFill>
              <a:latin typeface="Raleway"/>
            </a:endParaRPr>
          </a:p>
          <a:p>
            <a:pPr marL="457200" indent="-457200">
              <a:buFont typeface="Arial,Sans-Serif"/>
              <a:buChar char="•"/>
            </a:pPr>
            <a:r>
              <a:rPr lang="en-GB" sz="2000" dirty="0">
                <a:solidFill>
                  <a:srgbClr val="00A67E"/>
                </a:solidFill>
                <a:latin typeface="Raleway"/>
              </a:rPr>
              <a:t>My Contact Details</a:t>
            </a:r>
          </a:p>
          <a:p>
            <a:pPr marL="457200" indent="-457200">
              <a:buFont typeface="Calibri"/>
              <a:buChar char="-"/>
            </a:pPr>
            <a:r>
              <a:rPr lang="en-GB" sz="2000" dirty="0">
                <a:solidFill>
                  <a:srgbClr val="00A67E"/>
                </a:solidFill>
                <a:latin typeface="Raleway"/>
                <a:hlinkClick r:id="rId3"/>
              </a:rPr>
              <a:t>Kieran.Sherratt@weareintuitive.com</a:t>
            </a:r>
            <a:endParaRPr lang="en-GB" sz="2000" dirty="0">
              <a:solidFill>
                <a:srgbClr val="00A67E"/>
              </a:solidFill>
              <a:latin typeface="Raleway"/>
            </a:endParaRPr>
          </a:p>
          <a:p>
            <a:pPr marL="457200" indent="-457200">
              <a:buFont typeface="Calibri"/>
              <a:buChar char="-"/>
            </a:pPr>
            <a:r>
              <a:rPr lang="en-GB" sz="2000" u="sng" dirty="0">
                <a:solidFill>
                  <a:srgbClr val="00A67E"/>
                </a:solidFill>
                <a:latin typeface="Raleway"/>
              </a:rPr>
              <a:t>Catherine.Kennedy@weareintuitive.com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616E3-DFAA-7D39-C1A9-716BE2080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5" name="Picture 2" descr="Konica Minolta Logo png transparent">
            <a:extLst>
              <a:ext uri="{FF2B5EF4-FFF2-40B4-BE49-F238E27FC236}">
                <a16:creationId xmlns:a16="http://schemas.microsoft.com/office/drawing/2014/main" id="{5B191DC1-1237-D231-8F6C-258E936A8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8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0DE0B4-28E0-468D-B3CF-39D3BD3B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1451E7-1A56-4EDD-B3D9-D068FC97C5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 panose="020F0502020204030204" pitchFamily="34" charset="0"/>
              </a:rPr>
              <a:t>What is Intuitive 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 panose="020F0502020204030204" pitchFamily="34" charset="0"/>
              </a:rPr>
              <a:t>The market landscape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 panose="020F0502020204030204" pitchFamily="34" charset="0"/>
              </a:rPr>
              <a:t>Introducing </a:t>
            </a:r>
            <a:r>
              <a:rPr lang="en-GB" sz="2800" dirty="0" err="1">
                <a:latin typeface="+mj-lt"/>
                <a:ea typeface="Calibri" panose="020F0502020204030204" pitchFamily="34" charset="0"/>
              </a:rPr>
              <a:t>IntuitiveDX</a:t>
            </a:r>
            <a:endParaRPr lang="en-GB" sz="2800" dirty="0">
              <a:effectLst/>
              <a:latin typeface="+mj-lt"/>
              <a:ea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effectLst/>
                <a:latin typeface="+mj-lt"/>
                <a:ea typeface="Calibri" panose="020F0502020204030204" pitchFamily="34" charset="0"/>
              </a:rPr>
              <a:t>What's in it for Resellers</a:t>
            </a:r>
            <a:r>
              <a:rPr lang="en-GB" sz="2800" dirty="0">
                <a:latin typeface="+mj-lt"/>
                <a:ea typeface="Calibri" panose="020F0502020204030204" pitchFamily="34" charset="0"/>
              </a:rPr>
              <a:t>? </a:t>
            </a:r>
            <a:r>
              <a:rPr lang="en-GB" sz="2800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+mj-lt"/>
                <a:ea typeface="Calibri" panose="020F0502020204030204" pitchFamily="34" charset="0"/>
              </a:rPr>
              <a:t>Demonstration</a:t>
            </a:r>
            <a:endParaRPr lang="en-GB" sz="28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CEC34-BD6E-69E3-5D5D-96B932B8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1026" name="Picture 2" descr="Konica Minolta Logo png transparent">
            <a:extLst>
              <a:ext uri="{FF2B5EF4-FFF2-40B4-BE49-F238E27FC236}">
                <a16:creationId xmlns:a16="http://schemas.microsoft.com/office/drawing/2014/main" id="{DF3B56E5-93A3-A9C0-A9E6-2D09CD75D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6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37D4A-52FB-3737-1465-9168F80B5F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1175" y="3195255"/>
            <a:ext cx="9928225" cy="728267"/>
          </a:xfrm>
        </p:spPr>
        <p:txBody>
          <a:bodyPr>
            <a:normAutofit/>
          </a:bodyPr>
          <a:lstStyle/>
          <a:p>
            <a:r>
              <a:rPr lang="en-GB" sz="4000" dirty="0"/>
              <a:t>Questions?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0287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8980-AAB0-A046-A251-26FD6023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04" y="819973"/>
            <a:ext cx="7446307" cy="1089297"/>
          </a:xfrm>
        </p:spPr>
        <p:txBody>
          <a:bodyPr>
            <a:normAutofit/>
          </a:bodyPr>
          <a:lstStyle/>
          <a:p>
            <a:r>
              <a:rPr lang="en-US" dirty="0">
                <a:latin typeface="Raleway" panose="020B0003030101060003" pitchFamily="34" charset="0"/>
              </a:rPr>
              <a:t>Working with you</a:t>
            </a:r>
            <a:endParaRPr lang="en-GB" dirty="0">
              <a:latin typeface="Raleway" panose="020B00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20225-03FC-406D-8EB2-A75C53D67DFB}"/>
              </a:ext>
            </a:extLst>
          </p:cNvPr>
          <p:cNvSpPr txBox="1"/>
          <p:nvPr/>
        </p:nvSpPr>
        <p:spPr>
          <a:xfrm>
            <a:off x="3677531" y="2750889"/>
            <a:ext cx="7446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67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Catherine Kennedy – Sales &amp; Marketing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67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Catherine.kennedy@weareintuitive.com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A6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6EFC3DA-734D-8102-3C54-A25BB5EA2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6" y="1364622"/>
            <a:ext cx="2462856" cy="20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C543F0F-1A86-FB4C-3F71-223EABF5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5" y="3733191"/>
            <a:ext cx="2462856" cy="20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0ADA93-13DD-0DAE-5494-3DFD3A0F7231}"/>
              </a:ext>
            </a:extLst>
          </p:cNvPr>
          <p:cNvSpPr txBox="1"/>
          <p:nvPr/>
        </p:nvSpPr>
        <p:spPr>
          <a:xfrm>
            <a:off x="3677531" y="5065516"/>
            <a:ext cx="7052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A67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Kieran Sherratt – Senior Sales Executive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A67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Kieran.sherratt@weareintuitive.com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A6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A67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5C1FA-CEE1-D720-0707-4ADB97013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6" name="Picture 2" descr="Konica Minolta Logo png transparent">
            <a:extLst>
              <a:ext uri="{FF2B5EF4-FFF2-40B4-BE49-F238E27FC236}">
                <a16:creationId xmlns:a16="http://schemas.microsoft.com/office/drawing/2014/main" id="{382280DF-3951-B31E-B1FD-C0A322B74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9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B484-926C-438A-B288-79ADF933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 Management Analytics for PaperCut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994EA-68FB-484E-8632-96EA86D64EF1}"/>
              </a:ext>
            </a:extLst>
          </p:cNvPr>
          <p:cNvSpPr/>
          <p:nvPr/>
        </p:nvSpPr>
        <p:spPr>
          <a:xfrm>
            <a:off x="4349363" y="2345635"/>
            <a:ext cx="2647785" cy="1908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3DC8F-A64F-43B3-B211-16415EB7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86" y="2274888"/>
            <a:ext cx="6961393" cy="327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AA7A08-2405-CD22-E202-0C052B8F0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900" y="2274888"/>
            <a:ext cx="2577669" cy="4187905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Easy to use BI dashboards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Reconfigure the print estate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Eliminate inefficient user printing behaviour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Differentiate your offering in a mature market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Low cost, high margin solution with tangible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9A749-BD35-89DA-52D1-7A8E51CD3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8" name="Picture 2" descr="Konica Minolta Logo png transparent">
            <a:extLst>
              <a:ext uri="{FF2B5EF4-FFF2-40B4-BE49-F238E27FC236}">
                <a16:creationId xmlns:a16="http://schemas.microsoft.com/office/drawing/2014/main" id="{596F9A03-6C6D-1FDE-DEC2-60E49B7FD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8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A7FA-5702-ECAF-B91F-10910E27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EE89-B22A-FC69-6461-D71D4033F9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F14DE-B902-D34B-B620-E3A38C031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04" y="1004264"/>
            <a:ext cx="10865617" cy="5270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C87F9-3C74-D31B-925F-9E71D55B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6" name="Picture 2" descr="Konica Minolta Logo png transparent">
            <a:extLst>
              <a:ext uri="{FF2B5EF4-FFF2-40B4-BE49-F238E27FC236}">
                <a16:creationId xmlns:a16="http://schemas.microsoft.com/office/drawing/2014/main" id="{48C05176-0181-D111-7A1D-80C158A0E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9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2678-A374-80A5-7564-41AD91CC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F607-4DCE-4266-0C8E-11CF3D1582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04274-4CE3-35A7-E935-67BEB2A4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56" y="1028250"/>
            <a:ext cx="11365149" cy="5492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77AC97-C84A-5F00-4E34-E6539047C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  <p:pic>
        <p:nvPicPr>
          <p:cNvPr id="6" name="Picture 2" descr="Konica Minolta Logo png transparent">
            <a:extLst>
              <a:ext uri="{FF2B5EF4-FFF2-40B4-BE49-F238E27FC236}">
                <a16:creationId xmlns:a16="http://schemas.microsoft.com/office/drawing/2014/main" id="{E8891798-929B-BE04-3E4B-ACD7A7D12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5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D866-9D09-76F2-3F31-DB7D6018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Landscape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5181-21E3-B4BA-5495-D73E21E030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Volumes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Refresh rates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Hybrid working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New revenue streams?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Transition from current portfolio to new products </a:t>
            </a:r>
            <a:r>
              <a:rPr lang="en-US" sz="2000" b="0" i="0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595959"/>
                </a:solidFill>
                <a:effectLst/>
                <a:latin typeface="Tahoma" panose="020B0604030504040204" pitchFamily="34" charset="0"/>
              </a:rPr>
              <a:t>Different decision makers for new solution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F64374-0D6C-2E0A-C2D1-9982A22ED14D}"/>
              </a:ext>
            </a:extLst>
          </p:cNvPr>
          <p:cNvSpPr/>
          <p:nvPr/>
        </p:nvSpPr>
        <p:spPr>
          <a:xfrm>
            <a:off x="7830072" y="341087"/>
            <a:ext cx="3371568" cy="5331096"/>
          </a:xfrm>
          <a:prstGeom prst="roundRect">
            <a:avLst/>
          </a:prstGeom>
          <a:solidFill>
            <a:srgbClr val="52BA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“Innovative use of data is key to unlocking new opportunities in an industry characterised by hardware commoditisation, declining print volumes and ongoing digital disruption”</a:t>
            </a:r>
          </a:p>
          <a:p>
            <a:pPr algn="ctr"/>
            <a:r>
              <a:rPr lang="en-GB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Quocirca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January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62365-2E72-AB8A-FD14-A9450BBD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63" y="271887"/>
            <a:ext cx="1955355" cy="6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11B7-BAAF-4621-B425-3F102FD1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aleway"/>
              </a:rPr>
              <a:t>Intuitive six months results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663E6-D7A1-42AB-93AE-6AEAD91C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890" y="2382553"/>
            <a:ext cx="1071784" cy="1338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D6566-3CB2-79B5-7BCF-6C5EA719BA6B}"/>
              </a:ext>
            </a:extLst>
          </p:cNvPr>
          <p:cNvSpPr txBox="1"/>
          <p:nvPr/>
        </p:nvSpPr>
        <p:spPr>
          <a:xfrm>
            <a:off x="693255" y="3838655"/>
            <a:ext cx="2689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A67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Largest quarter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A67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The history of the company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A67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7BE8B-E1DA-9FA7-A983-0AE2CB95B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456" y="2425063"/>
            <a:ext cx="1099476" cy="12325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6B14E0-7350-B39F-7E2E-FB6C5E55670D}"/>
              </a:ext>
            </a:extLst>
          </p:cNvPr>
          <p:cNvSpPr txBox="1"/>
          <p:nvPr/>
        </p:nvSpPr>
        <p:spPr>
          <a:xfrm>
            <a:off x="3519576" y="3838655"/>
            <a:ext cx="2689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8491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Largest ½ year in the history of the company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A2D6F5-E7D6-0FC5-5CDB-D3B9A9393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295" y="2331885"/>
            <a:ext cx="1276766" cy="1445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0C622C-5C04-E3D9-7FBE-EAC30A432ED0}"/>
              </a:ext>
            </a:extLst>
          </p:cNvPr>
          <p:cNvSpPr txBox="1"/>
          <p:nvPr/>
        </p:nvSpPr>
        <p:spPr>
          <a:xfrm>
            <a:off x="9330811" y="3838655"/>
            <a:ext cx="2223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8057A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150 Different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8057A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Customers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8057A0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31805-4273-DBE7-12E2-42D2787ECD03}"/>
              </a:ext>
            </a:extLst>
          </p:cNvPr>
          <p:cNvSpPr txBox="1"/>
          <p:nvPr/>
        </p:nvSpPr>
        <p:spPr>
          <a:xfrm>
            <a:off x="6498136" y="3838655"/>
            <a:ext cx="2223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5C0D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2021/22 turnover exceeded after 27 weeks of 2022/23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55C0D0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2E0F4E-F06F-CF55-3F02-4240F9500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938" y="2425063"/>
            <a:ext cx="1120172" cy="1263642"/>
          </a:xfrm>
          <a:prstGeom prst="rect">
            <a:avLst/>
          </a:prstGeom>
        </p:spPr>
      </p:pic>
      <p:pic>
        <p:nvPicPr>
          <p:cNvPr id="3" name="Picture 2" descr="Konica Minolta Logo png transparent">
            <a:extLst>
              <a:ext uri="{FF2B5EF4-FFF2-40B4-BE49-F238E27FC236}">
                <a16:creationId xmlns:a16="http://schemas.microsoft.com/office/drawing/2014/main" id="{4BBB9592-AFB4-4A5D-DBEB-44ECF669C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11B7-BAAF-4621-B425-3F102FD1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/>
              </a:rPr>
              <a:t>Konica Minolta…….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663E6-D7A1-42AB-93AE-6AEAD91C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890" y="2382553"/>
            <a:ext cx="1071784" cy="1338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D6566-3CB2-79B5-7BCF-6C5EA719BA6B}"/>
              </a:ext>
            </a:extLst>
          </p:cNvPr>
          <p:cNvSpPr txBox="1"/>
          <p:nvPr/>
        </p:nvSpPr>
        <p:spPr>
          <a:xfrm>
            <a:off x="693255" y="3838655"/>
            <a:ext cx="2689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A67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43,500 devices connected to either print or fleet Management Dashboards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A67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7BE8B-E1DA-9FA7-A983-0AE2CB95B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456" y="2425063"/>
            <a:ext cx="1099476" cy="12325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6B14E0-7350-B39F-7E2E-FB6C5E55670D}"/>
              </a:ext>
            </a:extLst>
          </p:cNvPr>
          <p:cNvSpPr txBox="1"/>
          <p:nvPr/>
        </p:nvSpPr>
        <p:spPr>
          <a:xfrm>
            <a:off x="3519576" y="3838655"/>
            <a:ext cx="2689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8491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Last 12 months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8491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11,900 devices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8491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98 customers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8491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Approx £600k of SRP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8491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A2D6F5-E7D6-0FC5-5CDB-D3B9A9393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295" y="2331885"/>
            <a:ext cx="1276766" cy="1445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0C622C-5C04-E3D9-7FBE-EAC30A432ED0}"/>
              </a:ext>
            </a:extLst>
          </p:cNvPr>
          <p:cNvSpPr txBox="1"/>
          <p:nvPr/>
        </p:nvSpPr>
        <p:spPr>
          <a:xfrm>
            <a:off x="9330811" y="3838655"/>
            <a:ext cx="2223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8057A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Largest ever sale globally of print management dashboards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8057A0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31805-4273-DBE7-12E2-42D2787ECD03}"/>
              </a:ext>
            </a:extLst>
          </p:cNvPr>
          <p:cNvSpPr txBox="1"/>
          <p:nvPr/>
        </p:nvSpPr>
        <p:spPr>
          <a:xfrm>
            <a:off x="6378891" y="3838655"/>
            <a:ext cx="2689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5C0D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£2,000,000 lifetime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5C0D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SRP sales exceeded in Intuitive Software and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55C0D0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5C0D0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300 customers exceeded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2E0F4E-F06F-CF55-3F02-4240F9500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938" y="2425063"/>
            <a:ext cx="1120172" cy="1263642"/>
          </a:xfrm>
          <a:prstGeom prst="rect">
            <a:avLst/>
          </a:prstGeom>
        </p:spPr>
      </p:pic>
      <p:pic>
        <p:nvPicPr>
          <p:cNvPr id="3" name="Picture 2" descr="Konica Minolta Logo png transparent">
            <a:extLst>
              <a:ext uri="{FF2B5EF4-FFF2-40B4-BE49-F238E27FC236}">
                <a16:creationId xmlns:a16="http://schemas.microsoft.com/office/drawing/2014/main" id="{F5B49DB6-583B-86D1-CC1C-DA6F00769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r="507" b="20731"/>
          <a:stretch/>
        </p:blipFill>
        <p:spPr bwMode="auto">
          <a:xfrm>
            <a:off x="10468366" y="203453"/>
            <a:ext cx="1309141" cy="7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Intuitive">
  <a:themeElements>
    <a:clrScheme name="Intuitive Colours">
      <a:dk1>
        <a:srgbClr val="000000"/>
      </a:dk1>
      <a:lt1>
        <a:srgbClr val="FFFFFF"/>
      </a:lt1>
      <a:dk2>
        <a:srgbClr val="505050"/>
      </a:dk2>
      <a:lt2>
        <a:srgbClr val="E7E6E6"/>
      </a:lt2>
      <a:accent1>
        <a:srgbClr val="00A67E"/>
      </a:accent1>
      <a:accent2>
        <a:srgbClr val="8057A0"/>
      </a:accent2>
      <a:accent3>
        <a:srgbClr val="E84910"/>
      </a:accent3>
      <a:accent4>
        <a:srgbClr val="55C0D0"/>
      </a:accent4>
      <a:accent5>
        <a:srgbClr val="BEABCF"/>
      </a:accent5>
      <a:accent6>
        <a:srgbClr val="F2A388"/>
      </a:accent6>
      <a:hlink>
        <a:srgbClr val="00A67E"/>
      </a:hlink>
      <a:folHlink>
        <a:srgbClr val="8057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84_Intuitive - PowerPoint Template S1" id="{EB126203-3203-604F-AEE0-3D0C9D6F5C3D}" vid="{BBF3F64D-BA67-3349-863F-7404297C94D9}"/>
    </a:ext>
  </a:extLst>
</a:theme>
</file>

<file path=ppt/theme/theme2.xml><?xml version="1.0" encoding="utf-8"?>
<a:theme xmlns:a="http://schemas.openxmlformats.org/drawingml/2006/main" name="1_Intuitive">
  <a:themeElements>
    <a:clrScheme name="Intuitive Colours">
      <a:dk1>
        <a:srgbClr val="000000"/>
      </a:dk1>
      <a:lt1>
        <a:srgbClr val="FFFFFF"/>
      </a:lt1>
      <a:dk2>
        <a:srgbClr val="505050"/>
      </a:dk2>
      <a:lt2>
        <a:srgbClr val="E7E6E6"/>
      </a:lt2>
      <a:accent1>
        <a:srgbClr val="00A67E"/>
      </a:accent1>
      <a:accent2>
        <a:srgbClr val="8057A0"/>
      </a:accent2>
      <a:accent3>
        <a:srgbClr val="E84910"/>
      </a:accent3>
      <a:accent4>
        <a:srgbClr val="55C0D0"/>
      </a:accent4>
      <a:accent5>
        <a:srgbClr val="BEABCF"/>
      </a:accent5>
      <a:accent6>
        <a:srgbClr val="F2A388"/>
      </a:accent6>
      <a:hlink>
        <a:srgbClr val="00A67E"/>
      </a:hlink>
      <a:folHlink>
        <a:srgbClr val="8057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84_Intuitive - PowerPoint Template S1" id="{EB126203-3203-604F-AEE0-3D0C9D6F5C3D}" vid="{BBF3F64D-BA67-3349-863F-7404297C94D9}"/>
    </a:ext>
  </a:extLst>
</a:theme>
</file>

<file path=ppt/theme/theme3.xml><?xml version="1.0" encoding="utf-8"?>
<a:theme xmlns:a="http://schemas.openxmlformats.org/drawingml/2006/main" name="2_Intuitive">
  <a:themeElements>
    <a:clrScheme name="Intuitive Colours">
      <a:dk1>
        <a:srgbClr val="000000"/>
      </a:dk1>
      <a:lt1>
        <a:srgbClr val="FFFFFF"/>
      </a:lt1>
      <a:dk2>
        <a:srgbClr val="505050"/>
      </a:dk2>
      <a:lt2>
        <a:srgbClr val="E7E6E6"/>
      </a:lt2>
      <a:accent1>
        <a:srgbClr val="00A67E"/>
      </a:accent1>
      <a:accent2>
        <a:srgbClr val="8057A0"/>
      </a:accent2>
      <a:accent3>
        <a:srgbClr val="E84910"/>
      </a:accent3>
      <a:accent4>
        <a:srgbClr val="55C0D0"/>
      </a:accent4>
      <a:accent5>
        <a:srgbClr val="BEABCF"/>
      </a:accent5>
      <a:accent6>
        <a:srgbClr val="F2A388"/>
      </a:accent6>
      <a:hlink>
        <a:srgbClr val="00A67E"/>
      </a:hlink>
      <a:folHlink>
        <a:srgbClr val="8057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I template.pptx" id="{351DB903-55F8-47F6-B6A3-2F2B19A93DCB}" vid="{2DE86429-FCF3-4241-ACEB-B0A970167D1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2DFB71E2D8B4995B85AF03000445D" ma:contentTypeVersion="15" ma:contentTypeDescription="Create a new document." ma:contentTypeScope="" ma:versionID="79d779819eb1e04b8b91137c4b15f912">
  <xsd:schema xmlns:xsd="http://www.w3.org/2001/XMLSchema" xmlns:xs="http://www.w3.org/2001/XMLSchema" xmlns:p="http://schemas.microsoft.com/office/2006/metadata/properties" xmlns:ns2="4277013b-c814-4bc7-b7fb-fb7665662ba6" xmlns:ns3="15e55bea-77e4-49fe-8f37-0a271ef5e9f7" targetNamespace="http://schemas.microsoft.com/office/2006/metadata/properties" ma:root="true" ma:fieldsID="b65f3ae964afb5f589d13387391e449d" ns2:_="" ns3:_="">
    <xsd:import namespace="4277013b-c814-4bc7-b7fb-fb7665662ba6"/>
    <xsd:import namespace="15e55bea-77e4-49fe-8f37-0a271ef5e9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7013b-c814-4bc7-b7fb-fb7665662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8ca6c59-7ad6-4bcb-836e-c1a1829e0a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55bea-77e4-49fe-8f37-0a271ef5e9f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b46de-972b-4dc9-ad7f-41df221bf088}" ma:internalName="TaxCatchAll" ma:showField="CatchAllData" ma:web="15e55bea-77e4-49fe-8f37-0a271ef5e9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e55bea-77e4-49fe-8f37-0a271ef5e9f7">
      <UserInfo>
        <DisplayName>Sophie Sugarman</DisplayName>
        <AccountId>755</AccountId>
        <AccountType/>
      </UserInfo>
      <UserInfo>
        <DisplayName>Ellis Mitchell</DisplayName>
        <AccountId>378</AccountId>
        <AccountType/>
      </UserInfo>
    </SharedWithUsers>
    <TaxCatchAll xmlns="15e55bea-77e4-49fe-8f37-0a271ef5e9f7"/>
    <lcf76f155ced4ddcb4097134ff3c332f xmlns="4277013b-c814-4bc7-b7fb-fb7665662b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0C642E-2B7F-43C4-8FAB-52EB5E89B0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6A9FFB-B014-41D3-8DA3-CEF7E92DD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77013b-c814-4bc7-b7fb-fb7665662ba6"/>
    <ds:schemaRef ds:uri="15e55bea-77e4-49fe-8f37-0a271ef5e9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437D20-6547-4D41-9151-D88B675B1E0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5e55bea-77e4-49fe-8f37-0a271ef5e9f7"/>
    <ds:schemaRef ds:uri="http://purl.org/dc/elements/1.1/"/>
    <ds:schemaRef ds:uri="http://schemas.openxmlformats.org/package/2006/metadata/core-properties"/>
    <ds:schemaRef ds:uri="4277013b-c814-4bc7-b7fb-fb7665662ba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984_Intuitive - PowerPoint Template S1</Template>
  <TotalTime>0</TotalTime>
  <Words>1629</Words>
  <Application>Microsoft Office PowerPoint</Application>
  <PresentationFormat>Widescreen</PresentationFormat>
  <Paragraphs>263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headings</vt:lpstr>
      <vt:lpstr>Arial Narrow</vt:lpstr>
      <vt:lpstr>Arial,Sans-Serif</vt:lpstr>
      <vt:lpstr>Calibri</vt:lpstr>
      <vt:lpstr>Raleway</vt:lpstr>
      <vt:lpstr>Tahoma</vt:lpstr>
      <vt:lpstr>Intuitive</vt:lpstr>
      <vt:lpstr>1_Intuitive</vt:lpstr>
      <vt:lpstr>2_Intuitive</vt:lpstr>
      <vt:lpstr>Introducing Intuitive</vt:lpstr>
      <vt:lpstr>Agenda</vt:lpstr>
      <vt:lpstr>Working with you</vt:lpstr>
      <vt:lpstr>Print Management Analytics for PaperCut</vt:lpstr>
      <vt:lpstr>PowerPoint Presentation</vt:lpstr>
      <vt:lpstr>PowerPoint Presentation</vt:lpstr>
      <vt:lpstr>Market Landscape</vt:lpstr>
      <vt:lpstr>Intuitive six months results ….</vt:lpstr>
      <vt:lpstr>Konica Minolta…….</vt:lpstr>
      <vt:lpstr>How do we maximise our advantage?</vt:lpstr>
      <vt:lpstr>Embedding Dashboards into Sale</vt:lpstr>
      <vt:lpstr>How to build more value</vt:lpstr>
      <vt:lpstr>Intuitive DX</vt:lpstr>
      <vt:lpstr>What we provide...</vt:lpstr>
      <vt:lpstr>Is this right for you?</vt:lpstr>
      <vt:lpstr>Why use Intuitive Instead of PowerBI?</vt:lpstr>
      <vt:lpstr>Summary</vt:lpstr>
      <vt:lpstr>Intuitive DX Summary Dashboard - demo</vt:lpstr>
      <vt:lpstr>What to do Next  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Management Dashboards</dc:title>
  <dc:subject/>
  <dc:creator>Catherine Kennedy</dc:creator>
  <cp:keywords/>
  <dc:description/>
  <cp:lastModifiedBy>Woodhead, Marie</cp:lastModifiedBy>
  <cp:revision>10</cp:revision>
  <dcterms:created xsi:type="dcterms:W3CDTF">2019-12-11T10:36:25Z</dcterms:created>
  <dcterms:modified xsi:type="dcterms:W3CDTF">2023-06-05T09:08:26Z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0x010100C102DFB71E2D8B4995B85AF03000445D</vt:lpwstr>
  </property>
</Properties>
</file>